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56" r:id="rId2"/>
    <p:sldId id="325" r:id="rId3"/>
    <p:sldId id="295" r:id="rId4"/>
    <p:sldId id="326" r:id="rId5"/>
    <p:sldId id="327" r:id="rId6"/>
    <p:sldId id="364" r:id="rId7"/>
    <p:sldId id="329" r:id="rId8"/>
    <p:sldId id="330" r:id="rId9"/>
    <p:sldId id="331" r:id="rId10"/>
    <p:sldId id="337" r:id="rId11"/>
    <p:sldId id="332" r:id="rId12"/>
    <p:sldId id="333" r:id="rId13"/>
    <p:sldId id="334" r:id="rId14"/>
    <p:sldId id="335" r:id="rId15"/>
    <p:sldId id="336" r:id="rId16"/>
    <p:sldId id="365" r:id="rId17"/>
    <p:sldId id="369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67" r:id="rId27"/>
    <p:sldId id="366" r:id="rId28"/>
    <p:sldId id="346" r:id="rId29"/>
    <p:sldId id="368" r:id="rId30"/>
    <p:sldId id="370" r:id="rId31"/>
    <p:sldId id="371" r:id="rId32"/>
    <p:sldId id="348" r:id="rId33"/>
    <p:sldId id="349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00000"/>
    <a:srgbClr val="FF6600"/>
    <a:srgbClr val="800080"/>
    <a:srgbClr val="0097CC"/>
    <a:srgbClr val="91B44A"/>
    <a:srgbClr val="0C9E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59" autoAdjust="0"/>
  </p:normalViewPr>
  <p:slideViewPr>
    <p:cSldViewPr>
      <p:cViewPr>
        <p:scale>
          <a:sx n="66" d="100"/>
          <a:sy n="66" d="100"/>
        </p:scale>
        <p:origin x="-1284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39A78-ED19-E449-8B3A-8442C5B641D7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D7285-1FAE-BB42-A031-0A8D8F3B4C6D}">
      <dgm:prSet phldrT="[Text]"/>
      <dgm:spPr>
        <a:solidFill>
          <a:schemeClr val="accent3"/>
        </a:solidFill>
      </dgm:spPr>
      <dgm:t>
        <a:bodyPr/>
        <a:lstStyle/>
        <a:p>
          <a:r>
            <a:rPr lang="zh-CN" altLang="en-US" dirty="0" smtClean="0"/>
            <a:t>模块</a:t>
          </a:r>
        </a:p>
        <a:p>
          <a:r>
            <a:rPr lang="zh-CN" altLang="en-US" dirty="0" smtClean="0"/>
            <a:t>设计师</a:t>
          </a:r>
          <a:endParaRPr lang="en-US" dirty="0"/>
        </a:p>
      </dgm:t>
    </dgm:pt>
    <dgm:pt modelId="{CF44125C-BFFA-B54B-97BA-DAF66229D072}" type="parTrans" cxnId="{94751839-F8BC-9040-AE66-B0CCC0FD2442}">
      <dgm:prSet/>
      <dgm:spPr/>
      <dgm:t>
        <a:bodyPr/>
        <a:lstStyle/>
        <a:p>
          <a:endParaRPr lang="en-US"/>
        </a:p>
      </dgm:t>
    </dgm:pt>
    <dgm:pt modelId="{FC911757-C2BB-CD44-B16D-6E8AD7E4CC48}" type="sibTrans" cxnId="{94751839-F8BC-9040-AE66-B0CCC0FD2442}">
      <dgm:prSet/>
      <dgm:spPr/>
      <dgm:t>
        <a:bodyPr/>
        <a:lstStyle/>
        <a:p>
          <a:endParaRPr lang="en-US"/>
        </a:p>
      </dgm:t>
    </dgm:pt>
    <dgm:pt modelId="{EC7F9CB5-EA40-A149-B77D-3688423CBDE1}">
      <dgm:prSet phldrT="[Text]"/>
      <dgm:spPr/>
      <dgm:t>
        <a:bodyPr/>
        <a:lstStyle/>
        <a:p>
          <a:r>
            <a:rPr lang="en-US" dirty="0" smtClean="0"/>
            <a:t>[0,</a:t>
          </a:r>
          <a:r>
            <a:rPr lang="en-US" altLang="zh-CN" dirty="0" smtClean="0"/>
            <a:t>2</a:t>
          </a:r>
          <a:r>
            <a:rPr lang="en-US" dirty="0" smtClean="0"/>
            <a:t>,0,0]&lt;w&lt;[0,</a:t>
          </a:r>
          <a:r>
            <a:rPr lang="en-US" altLang="zh-CN" dirty="0" smtClean="0"/>
            <a:t>3</a:t>
          </a:r>
          <a:r>
            <a:rPr lang="en-US" dirty="0" smtClean="0"/>
            <a:t>,0,0]</a:t>
          </a:r>
          <a:endParaRPr lang="en-US" dirty="0"/>
        </a:p>
      </dgm:t>
    </dgm:pt>
    <dgm:pt modelId="{5DBF3A41-9865-0640-BB0A-8D6940D15614}" type="parTrans" cxnId="{5695B6A1-F382-FD47-97E3-F94A751F251B}">
      <dgm:prSet/>
      <dgm:spPr/>
      <dgm:t>
        <a:bodyPr/>
        <a:lstStyle/>
        <a:p>
          <a:endParaRPr lang="en-US"/>
        </a:p>
      </dgm:t>
    </dgm:pt>
    <dgm:pt modelId="{77F26F46-35D8-A447-9A7F-42DD0D462388}" type="sibTrans" cxnId="{5695B6A1-F382-FD47-97E3-F94A751F251B}">
      <dgm:prSet/>
      <dgm:spPr/>
      <dgm:t>
        <a:bodyPr/>
        <a:lstStyle/>
        <a:p>
          <a:endParaRPr lang="en-US"/>
        </a:p>
      </dgm:t>
    </dgm:pt>
    <dgm:pt modelId="{305B4127-48D0-A44C-99B1-A8093ADB3FC1}">
      <dgm:prSet phldrT="[Text]"/>
      <dgm:spPr>
        <a:solidFill>
          <a:schemeClr val="accent1"/>
        </a:solidFill>
      </dgm:spPr>
      <dgm:t>
        <a:bodyPr/>
        <a:lstStyle/>
        <a:p>
          <a:r>
            <a:rPr lang="zh-CN" altLang="en-US" dirty="0" smtClean="0"/>
            <a:t>模块</a:t>
          </a:r>
        </a:p>
        <a:p>
          <a:r>
            <a:rPr lang="zh-CN" altLang="en-US" dirty="0" smtClean="0"/>
            <a:t>默认</a:t>
          </a:r>
          <a:endParaRPr lang="en-US" dirty="0"/>
        </a:p>
      </dgm:t>
    </dgm:pt>
    <dgm:pt modelId="{823D2084-411C-D24D-9E99-13EF26CE37F5}" type="parTrans" cxnId="{ED9A6B1D-944F-0C40-8006-279C66F9D483}">
      <dgm:prSet/>
      <dgm:spPr/>
      <dgm:t>
        <a:bodyPr/>
        <a:lstStyle/>
        <a:p>
          <a:endParaRPr lang="en-US"/>
        </a:p>
      </dgm:t>
    </dgm:pt>
    <dgm:pt modelId="{0D00CF0A-76E2-ED4A-B56B-83F623886867}" type="sibTrans" cxnId="{ED9A6B1D-944F-0C40-8006-279C66F9D483}">
      <dgm:prSet/>
      <dgm:spPr/>
      <dgm:t>
        <a:bodyPr/>
        <a:lstStyle/>
        <a:p>
          <a:endParaRPr lang="en-US"/>
        </a:p>
      </dgm:t>
    </dgm:pt>
    <dgm:pt modelId="{C54136B4-7891-0440-A3E7-D05F4548D09B}">
      <dgm:prSet phldrT="[Text]"/>
      <dgm:spPr/>
      <dgm:t>
        <a:bodyPr/>
        <a:lstStyle/>
        <a:p>
          <a:r>
            <a:rPr lang="en-US" dirty="0" smtClean="0"/>
            <a:t>[0,1,0,0]&lt;w&lt;[0,2,0,0]</a:t>
          </a:r>
          <a:endParaRPr lang="en-US" dirty="0"/>
        </a:p>
      </dgm:t>
    </dgm:pt>
    <dgm:pt modelId="{AC670B6E-E09F-4F4E-B2BA-3A7C773E7BBC}" type="parTrans" cxnId="{FF5FBA09-B312-C041-ABAF-0F15973B5C6C}">
      <dgm:prSet/>
      <dgm:spPr/>
      <dgm:t>
        <a:bodyPr/>
        <a:lstStyle/>
        <a:p>
          <a:endParaRPr lang="en-US"/>
        </a:p>
      </dgm:t>
    </dgm:pt>
    <dgm:pt modelId="{346D8417-5E7A-8A47-B33F-62DC89C49523}" type="sibTrans" cxnId="{FF5FBA09-B312-C041-ABAF-0F15973B5C6C}">
      <dgm:prSet/>
      <dgm:spPr/>
      <dgm:t>
        <a:bodyPr/>
        <a:lstStyle/>
        <a:p>
          <a:endParaRPr lang="en-US"/>
        </a:p>
      </dgm:t>
    </dgm:pt>
    <dgm:pt modelId="{22A1DE7C-F95A-A446-829F-40EECE4D5761}">
      <dgm:prSet phldrT="[Text]"/>
      <dgm:spPr>
        <a:solidFill>
          <a:schemeClr val="accent6"/>
        </a:solidFill>
      </dgm:spPr>
      <dgm:t>
        <a:bodyPr/>
        <a:lstStyle/>
        <a:p>
          <a:r>
            <a:rPr lang="zh-CN" altLang="en-US" dirty="0" smtClean="0"/>
            <a:t>全局</a:t>
          </a:r>
        </a:p>
        <a:p>
          <a:r>
            <a:rPr lang="zh-CN" altLang="en-US" dirty="0" smtClean="0"/>
            <a:t>基础</a:t>
          </a:r>
          <a:endParaRPr lang="en-US" dirty="0"/>
        </a:p>
      </dgm:t>
    </dgm:pt>
    <dgm:pt modelId="{707B2B88-7482-CF4F-861A-00A40ADDA4F7}" type="parTrans" cxnId="{010D742B-BFE8-2B4D-9FB1-C0A1CA03B622}">
      <dgm:prSet/>
      <dgm:spPr/>
      <dgm:t>
        <a:bodyPr/>
        <a:lstStyle/>
        <a:p>
          <a:endParaRPr lang="en-US"/>
        </a:p>
      </dgm:t>
    </dgm:pt>
    <dgm:pt modelId="{1B850F97-70B4-634B-B00E-A18DB8403E1D}" type="sibTrans" cxnId="{010D742B-BFE8-2B4D-9FB1-C0A1CA03B622}">
      <dgm:prSet/>
      <dgm:spPr/>
      <dgm:t>
        <a:bodyPr/>
        <a:lstStyle/>
        <a:p>
          <a:endParaRPr lang="en-US"/>
        </a:p>
      </dgm:t>
    </dgm:pt>
    <dgm:pt modelId="{224B8D7F-EF57-A349-8198-603CAE5AFC92}">
      <dgm:prSet phldrT="[Text]"/>
      <dgm:spPr/>
      <dgm:t>
        <a:bodyPr/>
        <a:lstStyle/>
        <a:p>
          <a:r>
            <a:rPr lang="en-US" altLang="zh-CN" dirty="0" smtClean="0"/>
            <a:t>w&lt;[0, 1, 0, 0]</a:t>
          </a:r>
          <a:endParaRPr lang="en-US" dirty="0"/>
        </a:p>
      </dgm:t>
    </dgm:pt>
    <dgm:pt modelId="{AE7013BA-2471-B240-8159-31C3D2CA2419}" type="parTrans" cxnId="{F71EB999-B45D-CA41-928C-8883F5AAD654}">
      <dgm:prSet/>
      <dgm:spPr/>
      <dgm:t>
        <a:bodyPr/>
        <a:lstStyle/>
        <a:p>
          <a:endParaRPr lang="en-US"/>
        </a:p>
      </dgm:t>
    </dgm:pt>
    <dgm:pt modelId="{A956CC59-87E7-2044-AEC6-A3A497F5BB21}" type="sibTrans" cxnId="{F71EB999-B45D-CA41-928C-8883F5AAD654}">
      <dgm:prSet/>
      <dgm:spPr/>
      <dgm:t>
        <a:bodyPr/>
        <a:lstStyle/>
        <a:p>
          <a:endParaRPr lang="en-US"/>
        </a:p>
      </dgm:t>
    </dgm:pt>
    <dgm:pt modelId="{C516B225-C85C-0141-A0D2-4DF646CBCE85}" type="pres">
      <dgm:prSet presAssocID="{A3C39A78-ED19-E449-8B3A-8442C5B641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1776AD-E7D8-BA4E-B377-C5822C4B7A55}" type="pres">
      <dgm:prSet presAssocID="{BC4D7285-1FAE-BB42-A031-0A8D8F3B4C6D}" presName="linNode" presStyleCnt="0"/>
      <dgm:spPr/>
    </dgm:pt>
    <dgm:pt modelId="{3FF5725C-99F0-6842-BDEE-5CBC9425A9F1}" type="pres">
      <dgm:prSet presAssocID="{BC4D7285-1FAE-BB42-A031-0A8D8F3B4C6D}" presName="parentText" presStyleLbl="node1" presStyleIdx="0" presStyleCnt="3" custLinFactNeighborX="-47988" custLinFactNeighborY="-215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85490-9591-824F-A373-D16D0AB5EFE7}" type="pres">
      <dgm:prSet presAssocID="{BC4D7285-1FAE-BB42-A031-0A8D8F3B4C6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8123A-12A6-0547-86B4-57CDB0244275}" type="pres">
      <dgm:prSet presAssocID="{FC911757-C2BB-CD44-B16D-6E8AD7E4CC48}" presName="sp" presStyleCnt="0"/>
      <dgm:spPr/>
    </dgm:pt>
    <dgm:pt modelId="{0AB45BB0-D872-2747-8B65-7B25D600A5DD}" type="pres">
      <dgm:prSet presAssocID="{305B4127-48D0-A44C-99B1-A8093ADB3FC1}" presName="linNode" presStyleCnt="0"/>
      <dgm:spPr/>
    </dgm:pt>
    <dgm:pt modelId="{C50AD2D7-A80E-5D4A-BCC8-105FF2AEF927}" type="pres">
      <dgm:prSet presAssocID="{305B4127-48D0-A44C-99B1-A8093ADB3FC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8D3E-1944-9C43-BD82-4BD5EE8008EB}" type="pres">
      <dgm:prSet presAssocID="{305B4127-48D0-A44C-99B1-A8093ADB3FC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BB998-AB9A-C14F-AEEE-3237D56E30AD}" type="pres">
      <dgm:prSet presAssocID="{0D00CF0A-76E2-ED4A-B56B-83F623886867}" presName="sp" presStyleCnt="0"/>
      <dgm:spPr/>
    </dgm:pt>
    <dgm:pt modelId="{49887729-5DC7-1042-A11C-C66B065B553B}" type="pres">
      <dgm:prSet presAssocID="{22A1DE7C-F95A-A446-829F-40EECE4D5761}" presName="linNode" presStyleCnt="0"/>
      <dgm:spPr/>
    </dgm:pt>
    <dgm:pt modelId="{62BB5BD9-2B2C-694D-8BC8-D24D63102007}" type="pres">
      <dgm:prSet presAssocID="{22A1DE7C-F95A-A446-829F-40EECE4D576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0DC5B8-CCF7-DF4F-A949-8B68CD6FB7C4}" type="pres">
      <dgm:prSet presAssocID="{22A1DE7C-F95A-A446-829F-40EECE4D576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B6A1-F382-FD47-97E3-F94A751F251B}" srcId="{BC4D7285-1FAE-BB42-A031-0A8D8F3B4C6D}" destId="{EC7F9CB5-EA40-A149-B77D-3688423CBDE1}" srcOrd="0" destOrd="0" parTransId="{5DBF3A41-9865-0640-BB0A-8D6940D15614}" sibTransId="{77F26F46-35D8-A447-9A7F-42DD0D462388}"/>
    <dgm:cxn modelId="{94751839-F8BC-9040-AE66-B0CCC0FD2442}" srcId="{A3C39A78-ED19-E449-8B3A-8442C5B641D7}" destId="{BC4D7285-1FAE-BB42-A031-0A8D8F3B4C6D}" srcOrd="0" destOrd="0" parTransId="{CF44125C-BFFA-B54B-97BA-DAF66229D072}" sibTransId="{FC911757-C2BB-CD44-B16D-6E8AD7E4CC48}"/>
    <dgm:cxn modelId="{FF5FBA09-B312-C041-ABAF-0F15973B5C6C}" srcId="{305B4127-48D0-A44C-99B1-A8093ADB3FC1}" destId="{C54136B4-7891-0440-A3E7-D05F4548D09B}" srcOrd="0" destOrd="0" parTransId="{AC670B6E-E09F-4F4E-B2BA-3A7C773E7BBC}" sibTransId="{346D8417-5E7A-8A47-B33F-62DC89C49523}"/>
    <dgm:cxn modelId="{010D742B-BFE8-2B4D-9FB1-C0A1CA03B622}" srcId="{A3C39A78-ED19-E449-8B3A-8442C5B641D7}" destId="{22A1DE7C-F95A-A446-829F-40EECE4D5761}" srcOrd="2" destOrd="0" parTransId="{707B2B88-7482-CF4F-861A-00A40ADDA4F7}" sibTransId="{1B850F97-70B4-634B-B00E-A18DB8403E1D}"/>
    <dgm:cxn modelId="{5569AB03-4D57-4A43-A3A5-3381322ED5EA}" type="presOf" srcId="{BC4D7285-1FAE-BB42-A031-0A8D8F3B4C6D}" destId="{3FF5725C-99F0-6842-BDEE-5CBC9425A9F1}" srcOrd="0" destOrd="0" presId="urn:microsoft.com/office/officeart/2005/8/layout/vList5"/>
    <dgm:cxn modelId="{2BB67354-3741-4120-AAEA-197183259D13}" type="presOf" srcId="{EC7F9CB5-EA40-A149-B77D-3688423CBDE1}" destId="{B2985490-9591-824F-A373-D16D0AB5EFE7}" srcOrd="0" destOrd="0" presId="urn:microsoft.com/office/officeart/2005/8/layout/vList5"/>
    <dgm:cxn modelId="{F71EB999-B45D-CA41-928C-8883F5AAD654}" srcId="{22A1DE7C-F95A-A446-829F-40EECE4D5761}" destId="{224B8D7F-EF57-A349-8198-603CAE5AFC92}" srcOrd="0" destOrd="0" parTransId="{AE7013BA-2471-B240-8159-31C3D2CA2419}" sibTransId="{A956CC59-87E7-2044-AEC6-A3A497F5BB21}"/>
    <dgm:cxn modelId="{30ADEA5B-9F0E-4C1E-A22F-639C6192503D}" type="presOf" srcId="{305B4127-48D0-A44C-99B1-A8093ADB3FC1}" destId="{C50AD2D7-A80E-5D4A-BCC8-105FF2AEF927}" srcOrd="0" destOrd="0" presId="urn:microsoft.com/office/officeart/2005/8/layout/vList5"/>
    <dgm:cxn modelId="{E49BB1BE-F473-4151-AE54-0E01A93D372B}" type="presOf" srcId="{224B8D7F-EF57-A349-8198-603CAE5AFC92}" destId="{8D0DC5B8-CCF7-DF4F-A949-8B68CD6FB7C4}" srcOrd="0" destOrd="0" presId="urn:microsoft.com/office/officeart/2005/8/layout/vList5"/>
    <dgm:cxn modelId="{A5302FA2-BE9A-4EF1-976C-D6DEF701A0B5}" type="presOf" srcId="{A3C39A78-ED19-E449-8B3A-8442C5B641D7}" destId="{C516B225-C85C-0141-A0D2-4DF646CBCE85}" srcOrd="0" destOrd="0" presId="urn:microsoft.com/office/officeart/2005/8/layout/vList5"/>
    <dgm:cxn modelId="{ED9A6B1D-944F-0C40-8006-279C66F9D483}" srcId="{A3C39A78-ED19-E449-8B3A-8442C5B641D7}" destId="{305B4127-48D0-A44C-99B1-A8093ADB3FC1}" srcOrd="1" destOrd="0" parTransId="{823D2084-411C-D24D-9E99-13EF26CE37F5}" sibTransId="{0D00CF0A-76E2-ED4A-B56B-83F623886867}"/>
    <dgm:cxn modelId="{B2DFA756-26D5-4507-8875-DD88245CF600}" type="presOf" srcId="{22A1DE7C-F95A-A446-829F-40EECE4D5761}" destId="{62BB5BD9-2B2C-694D-8BC8-D24D63102007}" srcOrd="0" destOrd="0" presId="urn:microsoft.com/office/officeart/2005/8/layout/vList5"/>
    <dgm:cxn modelId="{D84D1DC2-A580-4ACB-AAF9-B6EA3E44B476}" type="presOf" srcId="{C54136B4-7891-0440-A3E7-D05F4548D09B}" destId="{9C3F8D3E-1944-9C43-BD82-4BD5EE8008EB}" srcOrd="0" destOrd="0" presId="urn:microsoft.com/office/officeart/2005/8/layout/vList5"/>
    <dgm:cxn modelId="{53CE283D-1A51-4D66-8A53-955142EA6C71}" type="presParOf" srcId="{C516B225-C85C-0141-A0D2-4DF646CBCE85}" destId="{2F1776AD-E7D8-BA4E-B377-C5822C4B7A55}" srcOrd="0" destOrd="0" presId="urn:microsoft.com/office/officeart/2005/8/layout/vList5"/>
    <dgm:cxn modelId="{D6388766-1BD1-4356-8FD0-B1D38169E9CE}" type="presParOf" srcId="{2F1776AD-E7D8-BA4E-B377-C5822C4B7A55}" destId="{3FF5725C-99F0-6842-BDEE-5CBC9425A9F1}" srcOrd="0" destOrd="0" presId="urn:microsoft.com/office/officeart/2005/8/layout/vList5"/>
    <dgm:cxn modelId="{F6483AA1-1080-49E2-9CE4-CC552B22C3AB}" type="presParOf" srcId="{2F1776AD-E7D8-BA4E-B377-C5822C4B7A55}" destId="{B2985490-9591-824F-A373-D16D0AB5EFE7}" srcOrd="1" destOrd="0" presId="urn:microsoft.com/office/officeart/2005/8/layout/vList5"/>
    <dgm:cxn modelId="{26F1E4BC-EAF2-472A-89A0-D1134F4EF68E}" type="presParOf" srcId="{C516B225-C85C-0141-A0D2-4DF646CBCE85}" destId="{2568123A-12A6-0547-86B4-57CDB0244275}" srcOrd="1" destOrd="0" presId="urn:microsoft.com/office/officeart/2005/8/layout/vList5"/>
    <dgm:cxn modelId="{ADF62E5E-DE03-4A94-A3F4-C67D9C6E1EF0}" type="presParOf" srcId="{C516B225-C85C-0141-A0D2-4DF646CBCE85}" destId="{0AB45BB0-D872-2747-8B65-7B25D600A5DD}" srcOrd="2" destOrd="0" presId="urn:microsoft.com/office/officeart/2005/8/layout/vList5"/>
    <dgm:cxn modelId="{2C7A2A42-8634-4759-8A1F-52C3832078F4}" type="presParOf" srcId="{0AB45BB0-D872-2747-8B65-7B25D600A5DD}" destId="{C50AD2D7-A80E-5D4A-BCC8-105FF2AEF927}" srcOrd="0" destOrd="0" presId="urn:microsoft.com/office/officeart/2005/8/layout/vList5"/>
    <dgm:cxn modelId="{3AD77B30-CED7-46E5-916B-1C87AF67B185}" type="presParOf" srcId="{0AB45BB0-D872-2747-8B65-7B25D600A5DD}" destId="{9C3F8D3E-1944-9C43-BD82-4BD5EE8008EB}" srcOrd="1" destOrd="0" presId="urn:microsoft.com/office/officeart/2005/8/layout/vList5"/>
    <dgm:cxn modelId="{05A4B48C-EE1B-42BA-A591-AB5EDA1C76E4}" type="presParOf" srcId="{C516B225-C85C-0141-A0D2-4DF646CBCE85}" destId="{819BB998-AB9A-C14F-AEEE-3237D56E30AD}" srcOrd="3" destOrd="0" presId="urn:microsoft.com/office/officeart/2005/8/layout/vList5"/>
    <dgm:cxn modelId="{90D0DFD5-E230-42A6-A12C-82737751610B}" type="presParOf" srcId="{C516B225-C85C-0141-A0D2-4DF646CBCE85}" destId="{49887729-5DC7-1042-A11C-C66B065B553B}" srcOrd="4" destOrd="0" presId="urn:microsoft.com/office/officeart/2005/8/layout/vList5"/>
    <dgm:cxn modelId="{ABB92B04-ECEF-44EA-8A21-12E767A45955}" type="presParOf" srcId="{49887729-5DC7-1042-A11C-C66B065B553B}" destId="{62BB5BD9-2B2C-694D-8BC8-D24D63102007}" srcOrd="0" destOrd="0" presId="urn:microsoft.com/office/officeart/2005/8/layout/vList5"/>
    <dgm:cxn modelId="{772818B9-1CCB-41B8-8749-755E9164A730}" type="presParOf" srcId="{49887729-5DC7-1042-A11C-C66B065B553B}" destId="{8D0DC5B8-CCF7-DF4F-A949-8B68CD6FB7C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A32A09-06A7-9D48-95ED-1E7411520D3A}" type="doc">
      <dgm:prSet loTypeId="urn:microsoft.com/office/officeart/2005/8/layout/targe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8F4E6-DC2E-B248-8E28-116D0D7ED04B}">
      <dgm:prSet phldrT="[Text]"/>
      <dgm:spPr>
        <a:solidFill>
          <a:schemeClr val="accent1"/>
        </a:solidFill>
      </dgm:spPr>
      <dgm:t>
        <a:bodyPr/>
        <a:lstStyle/>
        <a:p>
          <a:r>
            <a:rPr lang="zh-CN" altLang="en-US" dirty="0" smtClean="0"/>
            <a:t>设计师模块</a:t>
          </a:r>
          <a:endParaRPr lang="en-US" dirty="0"/>
        </a:p>
      </dgm:t>
    </dgm:pt>
    <dgm:pt modelId="{4386D149-62DA-0547-AFD0-C3E5FBB17A7D}" type="parTrans" cxnId="{37E90CBD-840C-1D4E-A49C-23E2B8FD6CD1}">
      <dgm:prSet/>
      <dgm:spPr/>
      <dgm:t>
        <a:bodyPr/>
        <a:lstStyle/>
        <a:p>
          <a:endParaRPr lang="en-US"/>
        </a:p>
      </dgm:t>
    </dgm:pt>
    <dgm:pt modelId="{56CF3BB8-60F8-8243-A144-CCAA36A8DCCA}" type="sibTrans" cxnId="{37E90CBD-840C-1D4E-A49C-23E2B8FD6CD1}">
      <dgm:prSet/>
      <dgm:spPr/>
      <dgm:t>
        <a:bodyPr/>
        <a:lstStyle/>
        <a:p>
          <a:endParaRPr lang="en-US"/>
        </a:p>
      </dgm:t>
    </dgm:pt>
    <dgm:pt modelId="{525711C3-8916-7148-B793-112795A52664}">
      <dgm:prSet phldrT="[Text]"/>
      <dgm:spPr/>
      <dgm:t>
        <a:bodyPr/>
        <a:lstStyle/>
        <a:p>
          <a:r>
            <a:rPr lang="en-US" dirty="0" smtClean="0"/>
            <a:t>z-index &lt;100</a:t>
          </a:r>
          <a:endParaRPr lang="en-US" dirty="0"/>
        </a:p>
      </dgm:t>
    </dgm:pt>
    <dgm:pt modelId="{A42AAA2D-4D37-E74F-9866-5CD3B0880019}" type="parTrans" cxnId="{768ACD01-8B2C-454F-9C29-DAAB2D65A019}">
      <dgm:prSet/>
      <dgm:spPr/>
      <dgm:t>
        <a:bodyPr/>
        <a:lstStyle/>
        <a:p>
          <a:endParaRPr lang="en-US"/>
        </a:p>
      </dgm:t>
    </dgm:pt>
    <dgm:pt modelId="{49CCA92C-EAA9-E340-8833-37E999A35E3C}" type="sibTrans" cxnId="{768ACD01-8B2C-454F-9C29-DAAB2D65A019}">
      <dgm:prSet/>
      <dgm:spPr/>
      <dgm:t>
        <a:bodyPr/>
        <a:lstStyle/>
        <a:p>
          <a:endParaRPr lang="en-US"/>
        </a:p>
      </dgm:t>
    </dgm:pt>
    <dgm:pt modelId="{8B3FDBB0-7BBA-304F-8834-E957CCBEF8B1}">
      <dgm:prSet phldrT="[Text]"/>
      <dgm:spPr>
        <a:solidFill>
          <a:schemeClr val="accent3"/>
        </a:solidFill>
      </dgm:spPr>
      <dgm:t>
        <a:bodyPr/>
        <a:lstStyle/>
        <a:p>
          <a:r>
            <a:rPr lang="zh-CN" altLang="en-US" dirty="0" smtClean="0"/>
            <a:t>官方模块</a:t>
          </a:r>
          <a:endParaRPr lang="en-US" dirty="0"/>
        </a:p>
      </dgm:t>
    </dgm:pt>
    <dgm:pt modelId="{C0738877-8414-2B41-8513-A182DEB73E40}" type="parTrans" cxnId="{D57ADC31-FEB2-C44A-9E3D-A3E8181907D7}">
      <dgm:prSet/>
      <dgm:spPr/>
      <dgm:t>
        <a:bodyPr/>
        <a:lstStyle/>
        <a:p>
          <a:endParaRPr lang="en-US"/>
        </a:p>
      </dgm:t>
    </dgm:pt>
    <dgm:pt modelId="{152E1030-C06E-2441-ABD9-FFE00B99E295}" type="sibTrans" cxnId="{D57ADC31-FEB2-C44A-9E3D-A3E8181907D7}">
      <dgm:prSet/>
      <dgm:spPr/>
      <dgm:t>
        <a:bodyPr/>
        <a:lstStyle/>
        <a:p>
          <a:endParaRPr lang="en-US"/>
        </a:p>
      </dgm:t>
    </dgm:pt>
    <dgm:pt modelId="{26A08159-C4F7-6E4B-9AC7-1C06E7B315BC}">
      <dgm:prSet phldrT="[Text]"/>
      <dgm:spPr/>
      <dgm:t>
        <a:bodyPr/>
        <a:lstStyle/>
        <a:p>
          <a:r>
            <a:rPr lang="en-US" dirty="0" smtClean="0"/>
            <a:t>z-index &lt; 200</a:t>
          </a:r>
          <a:endParaRPr lang="en-US" dirty="0"/>
        </a:p>
      </dgm:t>
    </dgm:pt>
    <dgm:pt modelId="{AE3BED60-089D-6F41-A9EF-1DFA947559F0}" type="parTrans" cxnId="{9394A531-CC11-AA4A-A180-A6525930DE2E}">
      <dgm:prSet/>
      <dgm:spPr/>
      <dgm:t>
        <a:bodyPr/>
        <a:lstStyle/>
        <a:p>
          <a:endParaRPr lang="en-US"/>
        </a:p>
      </dgm:t>
    </dgm:pt>
    <dgm:pt modelId="{D7FE399E-97F5-0348-AC6F-03B0E136EC74}" type="sibTrans" cxnId="{9394A531-CC11-AA4A-A180-A6525930DE2E}">
      <dgm:prSet/>
      <dgm:spPr/>
      <dgm:t>
        <a:bodyPr/>
        <a:lstStyle/>
        <a:p>
          <a:endParaRPr lang="en-US"/>
        </a:p>
      </dgm:t>
    </dgm:pt>
    <dgm:pt modelId="{8B640C2D-9527-9046-B3B3-50E12441623E}">
      <dgm:prSet phldrT="[Text]"/>
      <dgm:spPr>
        <a:solidFill>
          <a:schemeClr val="accent6"/>
        </a:solidFill>
      </dgm:spPr>
      <dgm:t>
        <a:bodyPr/>
        <a:lstStyle/>
        <a:p>
          <a:r>
            <a:rPr lang="zh-CN" altLang="en-US" dirty="0" smtClean="0"/>
            <a:t>系统及全局</a:t>
          </a:r>
          <a:endParaRPr lang="en-US" dirty="0"/>
        </a:p>
      </dgm:t>
    </dgm:pt>
    <dgm:pt modelId="{1ACED7BD-FD1E-7041-A432-C2FE7D077982}" type="parTrans" cxnId="{5B82B10C-FE84-3F4E-BD05-E71B28035595}">
      <dgm:prSet/>
      <dgm:spPr/>
      <dgm:t>
        <a:bodyPr/>
        <a:lstStyle/>
        <a:p>
          <a:endParaRPr lang="en-US"/>
        </a:p>
      </dgm:t>
    </dgm:pt>
    <dgm:pt modelId="{27184E20-0B29-534B-960B-3C764AF675A4}" type="sibTrans" cxnId="{5B82B10C-FE84-3F4E-BD05-E71B28035595}">
      <dgm:prSet/>
      <dgm:spPr/>
      <dgm:t>
        <a:bodyPr/>
        <a:lstStyle/>
        <a:p>
          <a:endParaRPr lang="en-US"/>
        </a:p>
      </dgm:t>
    </dgm:pt>
    <dgm:pt modelId="{93800448-08A7-4143-B0FE-DC175B87FBE0}">
      <dgm:prSet phldrT="[Text]"/>
      <dgm:spPr/>
      <dgm:t>
        <a:bodyPr/>
        <a:lstStyle/>
        <a:p>
          <a:r>
            <a:rPr lang="en-US" dirty="0" smtClean="0"/>
            <a:t>z-index &gt;200</a:t>
          </a:r>
          <a:endParaRPr lang="en-US" dirty="0"/>
        </a:p>
      </dgm:t>
    </dgm:pt>
    <dgm:pt modelId="{F2100885-A833-F441-ACB4-7CE3CF9895D8}" type="parTrans" cxnId="{D8C71A5F-FF69-DC4D-B2AA-8CBF6441147B}">
      <dgm:prSet/>
      <dgm:spPr/>
      <dgm:t>
        <a:bodyPr/>
        <a:lstStyle/>
        <a:p>
          <a:endParaRPr lang="en-US"/>
        </a:p>
      </dgm:t>
    </dgm:pt>
    <dgm:pt modelId="{AA4BA307-AB2B-2B41-BEB9-9B01E94B039D}" type="sibTrans" cxnId="{D8C71A5F-FF69-DC4D-B2AA-8CBF6441147B}">
      <dgm:prSet/>
      <dgm:spPr/>
      <dgm:t>
        <a:bodyPr/>
        <a:lstStyle/>
        <a:p>
          <a:endParaRPr lang="en-US"/>
        </a:p>
      </dgm:t>
    </dgm:pt>
    <dgm:pt modelId="{2BB040E2-11E3-E641-90F1-E64AD481649A}" type="pres">
      <dgm:prSet presAssocID="{63A32A09-06A7-9D48-95ED-1E7411520D3A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7EFC4B5-AE87-6B40-A81C-DAD1CF1B2238}" type="pres">
      <dgm:prSet presAssocID="{63A32A09-06A7-9D48-95ED-1E7411520D3A}" presName="outerBox" presStyleCnt="0"/>
      <dgm:spPr/>
    </dgm:pt>
    <dgm:pt modelId="{8C9BE8B6-E995-CF48-B0DF-ABA6EFEB5EFE}" type="pres">
      <dgm:prSet presAssocID="{63A32A09-06A7-9D48-95ED-1E7411520D3A}" presName="outerBoxParent" presStyleLbl="node1" presStyleIdx="0" presStyleCnt="3" custLinFactNeighborX="4253" custLinFactNeighborY="-8487"/>
      <dgm:spPr/>
      <dgm:t>
        <a:bodyPr/>
        <a:lstStyle/>
        <a:p>
          <a:endParaRPr lang="zh-CN" altLang="en-US"/>
        </a:p>
      </dgm:t>
    </dgm:pt>
    <dgm:pt modelId="{A6CEC5CE-EF69-B243-ABCA-CBA1461DC933}" type="pres">
      <dgm:prSet presAssocID="{63A32A09-06A7-9D48-95ED-1E7411520D3A}" presName="outerBoxChildren" presStyleCnt="0"/>
      <dgm:spPr/>
    </dgm:pt>
    <dgm:pt modelId="{031A38CF-E748-EE4F-BDE1-618A34140B7F}" type="pres">
      <dgm:prSet presAssocID="{525711C3-8916-7148-B793-112795A52664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A6781-7D8E-9C4F-B70A-A443AB496FE7}" type="pres">
      <dgm:prSet presAssocID="{63A32A09-06A7-9D48-95ED-1E7411520D3A}" presName="middleBox" presStyleCnt="0"/>
      <dgm:spPr/>
    </dgm:pt>
    <dgm:pt modelId="{4437EFDB-620E-6C43-9FC6-C8FE1C5CE508}" type="pres">
      <dgm:prSet presAssocID="{63A32A09-06A7-9D48-95ED-1E7411520D3A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040FB90D-8EC6-E646-80FC-313478FD3123}" type="pres">
      <dgm:prSet presAssocID="{63A32A09-06A7-9D48-95ED-1E7411520D3A}" presName="middleBoxChildren" presStyleCnt="0"/>
      <dgm:spPr/>
    </dgm:pt>
    <dgm:pt modelId="{AB5D6992-5B6D-9C42-A3E2-B57CA65CD9F5}" type="pres">
      <dgm:prSet presAssocID="{26A08159-C4F7-6E4B-9AC7-1C06E7B315B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7F01C-DD29-AB4D-BFB5-77DE6AF48EA2}" type="pres">
      <dgm:prSet presAssocID="{63A32A09-06A7-9D48-95ED-1E7411520D3A}" presName="centerBox" presStyleCnt="0"/>
      <dgm:spPr/>
    </dgm:pt>
    <dgm:pt modelId="{C63A9F65-818F-2B45-B2E5-DA57B5558D81}" type="pres">
      <dgm:prSet presAssocID="{63A32A09-06A7-9D48-95ED-1E7411520D3A}" presName="centerBoxParent" presStyleLbl="node1" presStyleIdx="2" presStyleCnt="3"/>
      <dgm:spPr/>
      <dgm:t>
        <a:bodyPr/>
        <a:lstStyle/>
        <a:p>
          <a:endParaRPr lang="zh-CN" altLang="en-US"/>
        </a:p>
      </dgm:t>
    </dgm:pt>
    <dgm:pt modelId="{8D192354-A953-4943-8681-23452D83085A}" type="pres">
      <dgm:prSet presAssocID="{63A32A09-06A7-9D48-95ED-1E7411520D3A}" presName="centerBoxChildren" presStyleCnt="0"/>
      <dgm:spPr/>
    </dgm:pt>
    <dgm:pt modelId="{D3A0F833-B322-3147-802E-3177A0BE238A}" type="pres">
      <dgm:prSet presAssocID="{93800448-08A7-4143-B0FE-DC175B87FBE0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E2E9CE-7684-485A-94BD-0476789D8E0D}" type="presOf" srcId="{7B08F4E6-DC2E-B248-8E28-116D0D7ED04B}" destId="{8C9BE8B6-E995-CF48-B0DF-ABA6EFEB5EFE}" srcOrd="0" destOrd="0" presId="urn:microsoft.com/office/officeart/2005/8/layout/target2"/>
    <dgm:cxn modelId="{2D1EEF35-F471-46CB-97B4-5153089053D0}" type="presOf" srcId="{8B640C2D-9527-9046-B3B3-50E12441623E}" destId="{C63A9F65-818F-2B45-B2E5-DA57B5558D81}" srcOrd="0" destOrd="0" presId="urn:microsoft.com/office/officeart/2005/8/layout/target2"/>
    <dgm:cxn modelId="{05786250-41F0-4DC2-A663-4E01B6D28349}" type="presOf" srcId="{8B3FDBB0-7BBA-304F-8834-E957CCBEF8B1}" destId="{4437EFDB-620E-6C43-9FC6-C8FE1C5CE508}" srcOrd="0" destOrd="0" presId="urn:microsoft.com/office/officeart/2005/8/layout/target2"/>
    <dgm:cxn modelId="{9394A531-CC11-AA4A-A180-A6525930DE2E}" srcId="{8B3FDBB0-7BBA-304F-8834-E957CCBEF8B1}" destId="{26A08159-C4F7-6E4B-9AC7-1C06E7B315BC}" srcOrd="0" destOrd="0" parTransId="{AE3BED60-089D-6F41-A9EF-1DFA947559F0}" sibTransId="{D7FE399E-97F5-0348-AC6F-03B0E136EC74}"/>
    <dgm:cxn modelId="{5B82B10C-FE84-3F4E-BD05-E71B28035595}" srcId="{63A32A09-06A7-9D48-95ED-1E7411520D3A}" destId="{8B640C2D-9527-9046-B3B3-50E12441623E}" srcOrd="2" destOrd="0" parTransId="{1ACED7BD-FD1E-7041-A432-C2FE7D077982}" sibTransId="{27184E20-0B29-534B-960B-3C764AF675A4}"/>
    <dgm:cxn modelId="{768ACD01-8B2C-454F-9C29-DAAB2D65A019}" srcId="{7B08F4E6-DC2E-B248-8E28-116D0D7ED04B}" destId="{525711C3-8916-7148-B793-112795A52664}" srcOrd="0" destOrd="0" parTransId="{A42AAA2D-4D37-E74F-9866-5CD3B0880019}" sibTransId="{49CCA92C-EAA9-E340-8833-37E999A35E3C}"/>
    <dgm:cxn modelId="{625D83B5-A2EF-4340-B91C-572640ED4CC5}" type="presOf" srcId="{93800448-08A7-4143-B0FE-DC175B87FBE0}" destId="{D3A0F833-B322-3147-802E-3177A0BE238A}" srcOrd="0" destOrd="0" presId="urn:microsoft.com/office/officeart/2005/8/layout/target2"/>
    <dgm:cxn modelId="{37E90CBD-840C-1D4E-A49C-23E2B8FD6CD1}" srcId="{63A32A09-06A7-9D48-95ED-1E7411520D3A}" destId="{7B08F4E6-DC2E-B248-8E28-116D0D7ED04B}" srcOrd="0" destOrd="0" parTransId="{4386D149-62DA-0547-AFD0-C3E5FBB17A7D}" sibTransId="{56CF3BB8-60F8-8243-A144-CCAA36A8DCCA}"/>
    <dgm:cxn modelId="{D57ADC31-FEB2-C44A-9E3D-A3E8181907D7}" srcId="{63A32A09-06A7-9D48-95ED-1E7411520D3A}" destId="{8B3FDBB0-7BBA-304F-8834-E957CCBEF8B1}" srcOrd="1" destOrd="0" parTransId="{C0738877-8414-2B41-8513-A182DEB73E40}" sibTransId="{152E1030-C06E-2441-ABD9-FFE00B99E295}"/>
    <dgm:cxn modelId="{80A736A1-51D8-425E-8CB8-29E8510BBBA0}" type="presOf" srcId="{26A08159-C4F7-6E4B-9AC7-1C06E7B315BC}" destId="{AB5D6992-5B6D-9C42-A3E2-B57CA65CD9F5}" srcOrd="0" destOrd="0" presId="urn:microsoft.com/office/officeart/2005/8/layout/target2"/>
    <dgm:cxn modelId="{34E4796C-0DE3-42D1-80BA-2D4ADEC219E1}" type="presOf" srcId="{525711C3-8916-7148-B793-112795A52664}" destId="{031A38CF-E748-EE4F-BDE1-618A34140B7F}" srcOrd="0" destOrd="0" presId="urn:microsoft.com/office/officeart/2005/8/layout/target2"/>
    <dgm:cxn modelId="{E18B8868-5052-44DE-AC48-82ECE0EC4736}" type="presOf" srcId="{63A32A09-06A7-9D48-95ED-1E7411520D3A}" destId="{2BB040E2-11E3-E641-90F1-E64AD481649A}" srcOrd="0" destOrd="0" presId="urn:microsoft.com/office/officeart/2005/8/layout/target2"/>
    <dgm:cxn modelId="{D8C71A5F-FF69-DC4D-B2AA-8CBF6441147B}" srcId="{8B640C2D-9527-9046-B3B3-50E12441623E}" destId="{93800448-08A7-4143-B0FE-DC175B87FBE0}" srcOrd="0" destOrd="0" parTransId="{F2100885-A833-F441-ACB4-7CE3CF9895D8}" sibTransId="{AA4BA307-AB2B-2B41-BEB9-9B01E94B039D}"/>
    <dgm:cxn modelId="{E4E63208-81E8-4DA8-90EF-6AFDF4D65039}" type="presParOf" srcId="{2BB040E2-11E3-E641-90F1-E64AD481649A}" destId="{07EFC4B5-AE87-6B40-A81C-DAD1CF1B2238}" srcOrd="0" destOrd="0" presId="urn:microsoft.com/office/officeart/2005/8/layout/target2"/>
    <dgm:cxn modelId="{A0F5B42A-EC14-4800-97B5-1F607E42AD0B}" type="presParOf" srcId="{07EFC4B5-AE87-6B40-A81C-DAD1CF1B2238}" destId="{8C9BE8B6-E995-CF48-B0DF-ABA6EFEB5EFE}" srcOrd="0" destOrd="0" presId="urn:microsoft.com/office/officeart/2005/8/layout/target2"/>
    <dgm:cxn modelId="{4771AED7-D260-436B-BF43-2042BEF5EA72}" type="presParOf" srcId="{07EFC4B5-AE87-6B40-A81C-DAD1CF1B2238}" destId="{A6CEC5CE-EF69-B243-ABCA-CBA1461DC933}" srcOrd="1" destOrd="0" presId="urn:microsoft.com/office/officeart/2005/8/layout/target2"/>
    <dgm:cxn modelId="{CB5EB111-5935-4370-9A17-D8F40A35B30D}" type="presParOf" srcId="{A6CEC5CE-EF69-B243-ABCA-CBA1461DC933}" destId="{031A38CF-E748-EE4F-BDE1-618A34140B7F}" srcOrd="0" destOrd="0" presId="urn:microsoft.com/office/officeart/2005/8/layout/target2"/>
    <dgm:cxn modelId="{FE212565-7126-4BB7-BB3F-92A8DA8C67D7}" type="presParOf" srcId="{2BB040E2-11E3-E641-90F1-E64AD481649A}" destId="{933A6781-7D8E-9C4F-B70A-A443AB496FE7}" srcOrd="1" destOrd="0" presId="urn:microsoft.com/office/officeart/2005/8/layout/target2"/>
    <dgm:cxn modelId="{E193BAF7-26EE-4679-9BBD-693D13132BCC}" type="presParOf" srcId="{933A6781-7D8E-9C4F-B70A-A443AB496FE7}" destId="{4437EFDB-620E-6C43-9FC6-C8FE1C5CE508}" srcOrd="0" destOrd="0" presId="urn:microsoft.com/office/officeart/2005/8/layout/target2"/>
    <dgm:cxn modelId="{182F7A3C-76AD-453A-88DE-C56C0D9138B7}" type="presParOf" srcId="{933A6781-7D8E-9C4F-B70A-A443AB496FE7}" destId="{040FB90D-8EC6-E646-80FC-313478FD3123}" srcOrd="1" destOrd="0" presId="urn:microsoft.com/office/officeart/2005/8/layout/target2"/>
    <dgm:cxn modelId="{18E0C6C2-58FD-4141-A39F-B53CB86C71F6}" type="presParOf" srcId="{040FB90D-8EC6-E646-80FC-313478FD3123}" destId="{AB5D6992-5B6D-9C42-A3E2-B57CA65CD9F5}" srcOrd="0" destOrd="0" presId="urn:microsoft.com/office/officeart/2005/8/layout/target2"/>
    <dgm:cxn modelId="{061FC597-62DF-4F10-902C-184987D4E2FD}" type="presParOf" srcId="{2BB040E2-11E3-E641-90F1-E64AD481649A}" destId="{7F97F01C-DD29-AB4D-BFB5-77DE6AF48EA2}" srcOrd="2" destOrd="0" presId="urn:microsoft.com/office/officeart/2005/8/layout/target2"/>
    <dgm:cxn modelId="{24CD0A3B-51E8-4050-A61B-F61BBCD90CC1}" type="presParOf" srcId="{7F97F01C-DD29-AB4D-BFB5-77DE6AF48EA2}" destId="{C63A9F65-818F-2B45-B2E5-DA57B5558D81}" srcOrd="0" destOrd="0" presId="urn:microsoft.com/office/officeart/2005/8/layout/target2"/>
    <dgm:cxn modelId="{AAE3DDC5-34B3-41FE-9C9A-C800F66BD36F}" type="presParOf" srcId="{7F97F01C-DD29-AB4D-BFB5-77DE6AF48EA2}" destId="{8D192354-A953-4943-8681-23452D83085A}" srcOrd="1" destOrd="0" presId="urn:microsoft.com/office/officeart/2005/8/layout/target2"/>
    <dgm:cxn modelId="{1005C862-FE3A-42B9-A4AA-02C6E0F315C6}" type="presParOf" srcId="{8D192354-A953-4943-8681-23452D83085A}" destId="{D3A0F833-B322-3147-802E-3177A0BE238A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985490-9591-824F-A373-D16D0AB5EFE7}">
      <dsp:nvSpPr>
        <dsp:cNvPr id="0" name=""/>
        <dsp:cNvSpPr/>
      </dsp:nvSpPr>
      <dsp:spPr>
        <a:xfrm rot="5400000">
          <a:off x="2628564" y="-908918"/>
          <a:ext cx="837726" cy="28681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[0,</a:t>
          </a:r>
          <a:r>
            <a:rPr lang="en-US" altLang="zh-CN" sz="2100" kern="1200" dirty="0" smtClean="0"/>
            <a:t>2</a:t>
          </a:r>
          <a:r>
            <a:rPr lang="en-US" sz="2100" kern="1200" dirty="0" smtClean="0"/>
            <a:t>,0,0]&lt;w&lt;[0,</a:t>
          </a:r>
          <a:r>
            <a:rPr lang="en-US" altLang="zh-CN" sz="2100" kern="1200" dirty="0" smtClean="0"/>
            <a:t>3</a:t>
          </a:r>
          <a:r>
            <a:rPr lang="en-US" sz="2100" kern="1200" dirty="0" smtClean="0"/>
            <a:t>,0,0]</a:t>
          </a:r>
          <a:endParaRPr lang="en-US" sz="2100" kern="1200" dirty="0"/>
        </a:p>
      </dsp:txBody>
      <dsp:txXfrm rot="5400000">
        <a:off x="2628564" y="-908918"/>
        <a:ext cx="837726" cy="2868167"/>
      </dsp:txXfrm>
    </dsp:sp>
    <dsp:sp modelId="{3FF5725C-99F0-6842-BDEE-5CBC9425A9F1}">
      <dsp:nvSpPr>
        <dsp:cNvPr id="0" name=""/>
        <dsp:cNvSpPr/>
      </dsp:nvSpPr>
      <dsp:spPr>
        <a:xfrm>
          <a:off x="0" y="0"/>
          <a:ext cx="1613344" cy="1047158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模块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设计师</a:t>
          </a:r>
          <a:endParaRPr lang="en-US" sz="2400" kern="1200" dirty="0"/>
        </a:p>
      </dsp:txBody>
      <dsp:txXfrm>
        <a:off x="0" y="0"/>
        <a:ext cx="1613344" cy="1047158"/>
      </dsp:txXfrm>
    </dsp:sp>
    <dsp:sp modelId="{9C3F8D3E-1944-9C43-BD82-4BD5EE8008EB}">
      <dsp:nvSpPr>
        <dsp:cNvPr id="0" name=""/>
        <dsp:cNvSpPr/>
      </dsp:nvSpPr>
      <dsp:spPr>
        <a:xfrm rot="5400000">
          <a:off x="2628564" y="190598"/>
          <a:ext cx="837726" cy="28681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[0,1,0,0]&lt;w&lt;[0,2,0,0]</a:t>
          </a:r>
          <a:endParaRPr lang="en-US" sz="2100" kern="1200" dirty="0"/>
        </a:p>
      </dsp:txBody>
      <dsp:txXfrm rot="5400000">
        <a:off x="2628564" y="190598"/>
        <a:ext cx="837726" cy="2868167"/>
      </dsp:txXfrm>
    </dsp:sp>
    <dsp:sp modelId="{C50AD2D7-A80E-5D4A-BCC8-105FF2AEF927}">
      <dsp:nvSpPr>
        <dsp:cNvPr id="0" name=""/>
        <dsp:cNvSpPr/>
      </dsp:nvSpPr>
      <dsp:spPr>
        <a:xfrm>
          <a:off x="0" y="1101102"/>
          <a:ext cx="1613344" cy="1047158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模块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默认</a:t>
          </a:r>
          <a:endParaRPr lang="en-US" sz="2400" kern="1200" dirty="0"/>
        </a:p>
      </dsp:txBody>
      <dsp:txXfrm>
        <a:off x="0" y="1101102"/>
        <a:ext cx="1613344" cy="1047158"/>
      </dsp:txXfrm>
    </dsp:sp>
    <dsp:sp modelId="{8D0DC5B8-CCF7-DF4F-A949-8B68CD6FB7C4}">
      <dsp:nvSpPr>
        <dsp:cNvPr id="0" name=""/>
        <dsp:cNvSpPr/>
      </dsp:nvSpPr>
      <dsp:spPr>
        <a:xfrm rot="5400000">
          <a:off x="2628564" y="1290114"/>
          <a:ext cx="837726" cy="28681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100" kern="1200" dirty="0" smtClean="0"/>
            <a:t>w&lt;[0, 1, 0, 0]</a:t>
          </a:r>
          <a:endParaRPr lang="en-US" sz="2100" kern="1200" dirty="0"/>
        </a:p>
      </dsp:txBody>
      <dsp:txXfrm rot="5400000">
        <a:off x="2628564" y="1290114"/>
        <a:ext cx="837726" cy="2868167"/>
      </dsp:txXfrm>
    </dsp:sp>
    <dsp:sp modelId="{62BB5BD9-2B2C-694D-8BC8-D24D63102007}">
      <dsp:nvSpPr>
        <dsp:cNvPr id="0" name=""/>
        <dsp:cNvSpPr/>
      </dsp:nvSpPr>
      <dsp:spPr>
        <a:xfrm>
          <a:off x="0" y="2200619"/>
          <a:ext cx="1613344" cy="1047158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全局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基础</a:t>
          </a:r>
          <a:endParaRPr lang="en-US" sz="2400" kern="1200" dirty="0"/>
        </a:p>
      </dsp:txBody>
      <dsp:txXfrm>
        <a:off x="0" y="2200619"/>
        <a:ext cx="1613344" cy="10471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9BE8B6-E995-CF48-B0DF-ABA6EFEB5EFE}">
      <dsp:nvSpPr>
        <dsp:cNvPr id="0" name=""/>
        <dsp:cNvSpPr/>
      </dsp:nvSpPr>
      <dsp:spPr>
        <a:xfrm>
          <a:off x="0" y="0"/>
          <a:ext cx="5078908" cy="3393752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2633929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设计师模块</a:t>
          </a:r>
          <a:endParaRPr lang="en-US" sz="2700" kern="1200" dirty="0"/>
        </a:p>
      </dsp:txBody>
      <dsp:txXfrm>
        <a:off x="0" y="0"/>
        <a:ext cx="5078908" cy="3393752"/>
      </dsp:txXfrm>
    </dsp:sp>
    <dsp:sp modelId="{031A38CF-E748-EE4F-BDE1-618A34140B7F}">
      <dsp:nvSpPr>
        <dsp:cNvPr id="0" name=""/>
        <dsp:cNvSpPr/>
      </dsp:nvSpPr>
      <dsp:spPr>
        <a:xfrm>
          <a:off x="126972" y="848438"/>
          <a:ext cx="761836" cy="237562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z-index &lt;100</a:t>
          </a:r>
          <a:endParaRPr lang="en-US" sz="2000" kern="1200" dirty="0"/>
        </a:p>
      </dsp:txBody>
      <dsp:txXfrm>
        <a:off x="126972" y="848438"/>
        <a:ext cx="761836" cy="2375626"/>
      </dsp:txXfrm>
    </dsp:sp>
    <dsp:sp modelId="{4437EFDB-620E-6C43-9FC6-C8FE1C5CE508}">
      <dsp:nvSpPr>
        <dsp:cNvPr id="0" name=""/>
        <dsp:cNvSpPr/>
      </dsp:nvSpPr>
      <dsp:spPr>
        <a:xfrm>
          <a:off x="1015781" y="848438"/>
          <a:ext cx="3936153" cy="2375626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508523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官方模块</a:t>
          </a:r>
          <a:endParaRPr lang="en-US" sz="2700" kern="1200" dirty="0"/>
        </a:p>
      </dsp:txBody>
      <dsp:txXfrm>
        <a:off x="1015781" y="848438"/>
        <a:ext cx="3936153" cy="2375626"/>
      </dsp:txXfrm>
    </dsp:sp>
    <dsp:sp modelId="{AB5D6992-5B6D-9C42-A3E2-B57CA65CD9F5}">
      <dsp:nvSpPr>
        <dsp:cNvPr id="0" name=""/>
        <dsp:cNvSpPr/>
      </dsp:nvSpPr>
      <dsp:spPr>
        <a:xfrm>
          <a:off x="1114185" y="1679907"/>
          <a:ext cx="787230" cy="13659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z-index &lt; 200</a:t>
          </a:r>
          <a:endParaRPr lang="en-US" sz="2000" kern="1200" dirty="0"/>
        </a:p>
      </dsp:txBody>
      <dsp:txXfrm>
        <a:off x="1114185" y="1679907"/>
        <a:ext cx="787230" cy="1365985"/>
      </dsp:txXfrm>
    </dsp:sp>
    <dsp:sp modelId="{C63A9F65-818F-2B45-B2E5-DA57B5558D81}">
      <dsp:nvSpPr>
        <dsp:cNvPr id="0" name=""/>
        <dsp:cNvSpPr/>
      </dsp:nvSpPr>
      <dsp:spPr>
        <a:xfrm>
          <a:off x="2006168" y="1696876"/>
          <a:ext cx="2818793" cy="1357500"/>
        </a:xfrm>
        <a:prstGeom prst="roundRect">
          <a:avLst>
            <a:gd name="adj" fmla="val 105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766234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系统及全局</a:t>
          </a:r>
          <a:endParaRPr lang="en-US" sz="2700" kern="1200" dirty="0"/>
        </a:p>
      </dsp:txBody>
      <dsp:txXfrm>
        <a:off x="2006168" y="1696876"/>
        <a:ext cx="2818793" cy="1357500"/>
      </dsp:txXfrm>
    </dsp:sp>
    <dsp:sp modelId="{D3A0F833-B322-3147-802E-3177A0BE238A}">
      <dsp:nvSpPr>
        <dsp:cNvPr id="0" name=""/>
        <dsp:cNvSpPr/>
      </dsp:nvSpPr>
      <dsp:spPr>
        <a:xfrm>
          <a:off x="2076638" y="2307751"/>
          <a:ext cx="2677854" cy="610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z-index &gt;200</a:t>
          </a:r>
          <a:endParaRPr lang="en-US" sz="2000" kern="1200" dirty="0"/>
        </a:p>
      </dsp:txBody>
      <dsp:txXfrm>
        <a:off x="2076638" y="2307751"/>
        <a:ext cx="2677854" cy="610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A91E0-834B-46DA-9DB1-3808DC9D6140}" type="datetimeFigureOut">
              <a:rPr lang="zh-CN" altLang="en-US" smtClean="0"/>
              <a:pPr/>
              <a:t>2012/7/6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8365C-E7E9-440A-B6EB-95D66DF893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710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skong.com/note/114439/g/16057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开场白</a:t>
            </a:r>
            <a:endParaRPr lang="en-US" altLang="zh-CN" b="1" dirty="0" smtClean="0"/>
          </a:p>
          <a:p>
            <a:r>
              <a:rPr lang="zh-CN" altLang="en-US" dirty="0" smtClean="0"/>
              <a:t>大家</a:t>
            </a:r>
            <a:r>
              <a:rPr lang="zh-CN" altLang="en-US" dirty="0" smtClean="0"/>
              <a:t>好，这是今天下午第一场分享。来自淘宝的我和我的同事沉鱼给大家带来的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淘宝开放产品前端实践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首先感谢大家留在了主会场，这是一个正确的选择，因为我们这边有这届</a:t>
            </a:r>
            <a:r>
              <a:rPr lang="en-US" altLang="zh-CN" dirty="0" smtClean="0"/>
              <a:t>D2</a:t>
            </a:r>
            <a:r>
              <a:rPr lang="zh-CN" altLang="en-US" dirty="0" smtClean="0"/>
              <a:t>唯一的女嘉宾沉鱼。为了让大家在这个酷暑夏日的下午</a:t>
            </a:r>
            <a:r>
              <a:rPr lang="en-US" altLang="zh-CN" dirty="0" smtClean="0"/>
              <a:t>2</a:t>
            </a:r>
            <a:r>
              <a:rPr lang="zh-CN" altLang="en-US" dirty="0" smtClean="0"/>
              <a:t>点不那么快睡着，组委会可谓用心良苦。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类似的行为还有这些形式</a:t>
            </a:r>
            <a:r>
              <a:rPr lang="en-US" altLang="zh-CN" dirty="0" smtClean="0"/>
              <a:t>……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当然只有极少数装修出现这样的问题，但</a:t>
            </a:r>
            <a:r>
              <a:rPr lang="zh-CN" altLang="en-US" dirty="0" smtClean="0"/>
              <a:t>淘宝是一个购物的平台，关键信息被修改是一种欺诈的不诚信的行为，是我们万万不能容忍的。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这些问题也被我们快速发现，通过技术和运营手段快速解决了。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但同时，我们不得不反思对于开放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我们有一点做得还不够，那就是规范有序。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这一整套机制也正在目前的新店铺系统上被应用。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随着卖家对店铺展现的要求越来越高，店铺也开始对设计师开放</a:t>
            </a:r>
            <a:r>
              <a:rPr lang="en-US" altLang="zh-CN" dirty="0" smtClean="0"/>
              <a:t>JS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而让设计师写</a:t>
            </a:r>
            <a:r>
              <a:rPr lang="en-US" altLang="zh-CN" dirty="0" smtClean="0"/>
              <a:t>JS</a:t>
            </a:r>
            <a:r>
              <a:rPr lang="zh-CN" altLang="en-US" dirty="0" smtClean="0"/>
              <a:t>就要考虑安全的问题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年那个开放</a:t>
            </a:r>
            <a:r>
              <a:rPr lang="en-US" altLang="zh-CN" dirty="0" smtClean="0"/>
              <a:t>HTML+CSS</a:t>
            </a:r>
            <a:r>
              <a:rPr lang="zh-CN" altLang="en-US" dirty="0" smtClean="0"/>
              <a:t>的版本里就已经提供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用户需求的多样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在今天我们正在尝试对设计师开放</a:t>
            </a:r>
            <a:r>
              <a:rPr lang="en-US" altLang="zh-CN" dirty="0" smtClean="0"/>
              <a:t>JS</a:t>
            </a:r>
            <a:r>
              <a:rPr lang="zh-CN" altLang="en-US" dirty="0" smtClean="0"/>
              <a:t>，而如果让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Fbjs</a:t>
            </a:r>
            <a:endParaRPr lang="en-US" altLang="zh-CN" dirty="0" smtClean="0"/>
          </a:p>
          <a:p>
            <a:r>
              <a:rPr lang="en-US" altLang="zh-CN" dirty="0" err="1" smtClean="0"/>
              <a:t>websandbox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经历了多年的开放装修，淘宝店铺也渐渐成熟。从开放数据、开放</a:t>
            </a:r>
            <a:r>
              <a:rPr lang="en-US" altLang="zh-CN" dirty="0" smtClean="0"/>
              <a:t>HTML/CSS</a:t>
            </a:r>
            <a:r>
              <a:rPr lang="zh-CN" altLang="en-US" dirty="0" smtClean="0"/>
              <a:t>、开放</a:t>
            </a:r>
            <a:r>
              <a:rPr lang="en-US" altLang="zh-CN" dirty="0" smtClean="0"/>
              <a:t>JS</a:t>
            </a:r>
            <a:r>
              <a:rPr lang="zh-CN" altLang="en-US" dirty="0" smtClean="0"/>
              <a:t>一路走来，我们在开放中大多处理跟数据相关的、跟展现相关的、跟安全相关的问题。今天的分享是从我们的经历中节选的几段，也是我们认为需要重点关注的几个方面，与大家分享。希望能给有类似产品的各位前端带来一些启发，抛砖引玉，大家一起交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我的分享到此结束，感谢大家。</a:t>
            </a:r>
            <a:endParaRPr lang="en-US" altLang="zh-CN" dirty="0" smtClean="0"/>
          </a:p>
          <a:p>
            <a:r>
              <a:rPr lang="zh-CN" altLang="en-US" dirty="0" smtClean="0"/>
              <a:t>我把话筒交给我的同事，沉鱼</a:t>
            </a:r>
            <a:r>
              <a:rPr lang="en-US" altLang="zh-CN" dirty="0" smtClean="0"/>
              <a:t>MM</a:t>
            </a:r>
            <a:r>
              <a:rPr lang="zh-CN" altLang="en-US" dirty="0" smtClean="0"/>
              <a:t>，大家欢迎。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相比已经有三四年经验积累的店铺装修，开放平台的 </a:t>
            </a:r>
            <a:r>
              <a:rPr lang="en-US" altLang="zh-CN" dirty="0" smtClean="0"/>
              <a:t>JS SDK </a:t>
            </a:r>
            <a:r>
              <a:rPr lang="zh-CN" altLang="en-US" dirty="0" smtClean="0"/>
              <a:t>是一个刚起步的新生事物。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感谢前辈们在该领域的探索，让我们得以借鉴，使产品快速成型，并且有足够的精力专注在核心功能增强和特有需求响应上。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接下来我会从整体的角度，介绍这个产品在开发过程中最需要关注的几个方面，让大家对其有一个全局的了解。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在进入正题之前，请允许我花点时间进行一下自我介绍，以便让大家记住本次</a:t>
            </a:r>
            <a:r>
              <a:rPr lang="en-US" altLang="zh-CN" dirty="0" smtClean="0"/>
              <a:t>D2</a:t>
            </a:r>
            <a:r>
              <a:rPr lang="zh-CN" altLang="en-US" dirty="0" smtClean="0"/>
              <a:t>唯一的一位女性嘉宾</a:t>
            </a:r>
            <a:r>
              <a:rPr lang="zh-CN" altLang="en-US" dirty="0" smtClean="0">
                <a:sym typeface="Wingdings" pitchFamily="2" charset="2"/>
              </a:rPr>
              <a:t>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虽然博客长期不更新，但如果大家中途听得无聊，还是推荐访问我的博客，里面有一些能让你打发无聊时间的小漫画。</a:t>
            </a:r>
            <a:endParaRPr lang="en-US" altLang="zh-CN" dirty="0" smtClean="0"/>
          </a:p>
          <a:p>
            <a:r>
              <a:rPr lang="zh-CN" altLang="en-US" dirty="0" smtClean="0"/>
              <a:t>当然，我还是希望今天的表现不会让大家失望。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20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在淘宝，可以和“开放”这个关键词扯上关系的产品不少。今天我们所讲到的店铺是由外部开发者开发，运行在淘宝平台上的我们称之为“接进来”的产品；而开放平台</a:t>
            </a:r>
            <a:r>
              <a:rPr lang="en-US" altLang="zh-CN" dirty="0" smtClean="0"/>
              <a:t>JS SDK</a:t>
            </a:r>
            <a:r>
              <a:rPr lang="zh-CN" altLang="en-US" dirty="0" smtClean="0"/>
              <a:t>则是把淘宝提供的数据、开发的组件运行在外部站点上的我们称之为“放出去”的产品。而今天我们主要按照淘宝店铺装修的开放历程来讲一讲我们在数据、展现、安全方面遇到的一些问题、故事和解决，可能可以给予在做的类似的业务一些启迪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首先我还是做一下自我介绍。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：零食控 </a:t>
            </a:r>
            <a:r>
              <a:rPr lang="en-US" altLang="zh-CN" dirty="0" smtClean="0">
                <a:hlinkClick r:id="rId3"/>
              </a:rPr>
              <a:t>http://www.lskong.com/note/114439/g/16057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更多的访问入口对于淘宝来说，意味着更多的成交</a:t>
            </a:r>
            <a:endParaRPr lang="en-US" altLang="zh-CN" dirty="0" smtClean="0"/>
          </a:p>
          <a:p>
            <a:r>
              <a:rPr lang="zh-CN" altLang="en-US" dirty="0" smtClean="0"/>
              <a:t>而发展中的淘宝，也需要一些外界的力量，来提供多样化的服务，比如</a:t>
            </a:r>
            <a:r>
              <a:rPr lang="zh-CN" altLang="en-US" baseline="0" dirty="0" smtClean="0"/>
              <a:t> 商品的自动关联推荐。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250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9159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325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JS SDK</a:t>
            </a:r>
            <a:r>
              <a:rPr lang="zh-CN" altLang="en-US" dirty="0" smtClean="0"/>
              <a:t>中，客户端发送请求获取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数据，</a:t>
            </a:r>
            <a:r>
              <a:rPr lang="en-US" altLang="zh-CN" dirty="0" smtClean="0"/>
              <a:t>Ajax</a:t>
            </a:r>
            <a:r>
              <a:rPr lang="zh-CN" altLang="en-US" dirty="0" smtClean="0"/>
              <a:t>是当仁不让的选择。</a:t>
            </a:r>
            <a:endParaRPr lang="en-US" altLang="zh-CN" dirty="0" smtClean="0"/>
          </a:p>
          <a:p>
            <a:r>
              <a:rPr lang="zh-CN" altLang="en-US" dirty="0" smtClean="0"/>
              <a:t>实现上我们使用了大家可能比较少接触的跨域</a:t>
            </a:r>
            <a:r>
              <a:rPr lang="en-US" altLang="zh-CN" dirty="0" err="1" smtClean="0"/>
              <a:t>xhr</a:t>
            </a:r>
            <a:r>
              <a:rPr lang="zh-CN" altLang="en-US" dirty="0" smtClean="0"/>
              <a:t>，又称</a:t>
            </a:r>
            <a:r>
              <a:rPr lang="en-US" altLang="zh-CN" dirty="0" err="1" smtClean="0"/>
              <a:t>xdr</a:t>
            </a:r>
            <a:r>
              <a:rPr lang="zh-CN" altLang="en-US" dirty="0" smtClean="0"/>
              <a:t>，对这一技术细节有兴趣的同学可以参见流行的前端类库实现。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对于这个已经有点烂大街的技术，似乎没有什么好说的。但我们可以再深入一些来看看这个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8004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2875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5C050-7888-4C77-AF31-7AFF70BE2537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5C050-7888-4C77-AF31-7AFF70BE2537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222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说明这个产品的商业价值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349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重展示、轻文字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用户内容和宿主环境相互影响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2008-2009</a:t>
            </a:r>
            <a:r>
              <a:rPr lang="zh-CN" altLang="en-US" dirty="0" smtClean="0"/>
              <a:t>年的淘宝，店铺进行了一次大改造，在这次改造中，店铺卖家可以在后台改变自己店铺的风格，可以通过提供一些数据、改变一些模块的摆放顺序个性化自己的店铺页面。而当时的模板及皮肤样式是由淘宝提供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从那时店铺就奠定了模块化的基础，而卖家的数据改变也是以模块为单位的。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仅仅让卖家改变自己的模块布局，修改一些简单的数据，远远不能满足淘宝卖家对自身店铺个性化的需求。于是淘宝引入了一位新的角色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设计师，即第三方的开发者。开发者可以制作模板，但仅仅局限于</a:t>
            </a:r>
            <a:r>
              <a:rPr lang="en-US" altLang="zh-CN" dirty="0" smtClean="0"/>
              <a:t>HTML+CSS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于是从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年开始，丰富多彩的展现在淘宝店铺中出现了。在前年的</a:t>
            </a:r>
            <a:r>
              <a:rPr lang="en-US" altLang="zh-CN" dirty="0" smtClean="0"/>
              <a:t>D2</a:t>
            </a:r>
            <a:r>
              <a:rPr lang="zh-CN" altLang="en-US" dirty="0" smtClean="0"/>
              <a:t>上，淘宝店铺也给大家带来了这块的分享。但是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所谓道高一尺，魔高一丈。坏人出现了。上图即是一种做坏事的手段</a:t>
            </a:r>
            <a:r>
              <a:rPr lang="en-US" altLang="zh-CN" dirty="0" smtClean="0"/>
              <a:t>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8365C-E7E9-440A-B6EB-95D66DF8934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988840"/>
            <a:ext cx="7772400" cy="1181993"/>
          </a:xfrm>
        </p:spPr>
        <p:txBody>
          <a:bodyPr/>
          <a:lstStyle>
            <a:lvl1pPr algn="l"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3212976"/>
            <a:ext cx="6400800" cy="64807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8880"/>
            <a:ext cx="8229600" cy="1143000"/>
          </a:xfrm>
        </p:spPr>
        <p:txBody>
          <a:bodyPr>
            <a:noAutofit/>
          </a:bodyPr>
          <a:lstStyle>
            <a:lvl1pPr algn="ctr">
              <a:defRPr sz="4400">
                <a:solidFill>
                  <a:srgbClr val="91B44A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138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365104"/>
            <a:ext cx="7772400" cy="1362075"/>
          </a:xfrm>
        </p:spPr>
        <p:txBody>
          <a:bodyPr anchor="t">
            <a:normAutofit/>
          </a:bodyPr>
          <a:lstStyle>
            <a:lvl1pPr algn="l">
              <a:defRPr sz="44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714356"/>
            <a:ext cx="7772400" cy="3500451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423983"/>
            <a:ext cx="7772400" cy="862009"/>
          </a:xfrm>
        </p:spPr>
        <p:txBody>
          <a:bodyPr anchor="t">
            <a:noAutofit/>
          </a:bodyPr>
          <a:lstStyle>
            <a:lvl1pPr algn="l">
              <a:defRPr sz="54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4508" y="2428879"/>
            <a:ext cx="6915144" cy="3500451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99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 第三级</a:t>
            </a:r>
          </a:p>
          <a:p>
            <a:pPr lvl="3"/>
            <a:r>
              <a:rPr lang="zh-CN" altLang="en-US" dirty="0" smtClean="0"/>
              <a:t> 第四级</a:t>
            </a:r>
          </a:p>
          <a:p>
            <a:pPr lvl="4"/>
            <a:r>
              <a:rPr lang="zh-CN" altLang="en-US" dirty="0" smtClean="0"/>
              <a:t> 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0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C9EC0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Wingdings" pitchFamily="2" charset="2"/>
        <a:buChar char="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971550" indent="-5143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facebook.com/?ref=p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12/05/22/self-updating-scripts/" TargetMode="External"/><Relationship Id="rId5" Type="http://schemas.openxmlformats.org/officeDocument/2006/relationships/hyperlink" Target="http://docs.kissyui.com/" TargetMode="External"/><Relationship Id="rId4" Type="http://schemas.openxmlformats.org/officeDocument/2006/relationships/hyperlink" Target="http://oauth.net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714488"/>
            <a:ext cx="7772400" cy="1181993"/>
          </a:xfrm>
        </p:spPr>
        <p:txBody>
          <a:bodyPr>
            <a:normAutofit/>
          </a:bodyPr>
          <a:lstStyle/>
          <a:p>
            <a:r>
              <a:rPr lang="zh-CN" altLang="en-US" sz="5400" dirty="0" smtClean="0"/>
              <a:t>淘宝开放产品前端实践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2923804"/>
            <a:ext cx="6400800" cy="64807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店铺装修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714348" y="4500570"/>
            <a:ext cx="7643866" cy="121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26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清羽 </a:t>
            </a:r>
            <a:r>
              <a:rPr lang="en-US" altLang="zh-CN" sz="26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26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沉鱼</a:t>
            </a:r>
            <a:endParaRPr lang="en-US" altLang="zh-CN" sz="2600" b="1" dirty="0" smtClean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2012-07-07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模块化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3970784" cy="2880320"/>
          </a:xfrm>
        </p:spPr>
        <p:txBody>
          <a:bodyPr/>
          <a:lstStyle/>
          <a:p>
            <a:r>
              <a:rPr lang="zh-CN" altLang="en-US" dirty="0" smtClean="0"/>
              <a:t>基于模块的店铺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3703" y="1556792"/>
            <a:ext cx="328869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58243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数据的形式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资源类，如一张图片</a:t>
            </a:r>
            <a:r>
              <a:rPr lang="en-US" altLang="zh-CN" dirty="0" smtClean="0"/>
              <a:t>URL</a:t>
            </a:r>
          </a:p>
          <a:p>
            <a:r>
              <a:rPr lang="zh-CN" altLang="en-US" dirty="0" smtClean="0"/>
              <a:t>文本类，如一个标题、一段广告词</a:t>
            </a:r>
            <a:endParaRPr lang="en-US" altLang="zh-CN" dirty="0" smtClean="0"/>
          </a:p>
          <a:p>
            <a:r>
              <a:rPr lang="zh-CN" altLang="en-US" dirty="0" smtClean="0"/>
              <a:t>条件类，如选择使用某种预置的展现形式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405137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97152"/>
          </a:xfrm>
        </p:spPr>
        <p:txBody>
          <a:bodyPr/>
          <a:lstStyle/>
          <a:p>
            <a:r>
              <a:rPr lang="zh-CN" altLang="en-US" dirty="0" smtClean="0"/>
              <a:t>所见即所得</a:t>
            </a:r>
            <a:r>
              <a:rPr lang="en-US" altLang="zh-CN" dirty="0" smtClean="0"/>
              <a:t> VS </a:t>
            </a:r>
            <a:r>
              <a:rPr lang="zh-CN" altLang="en-US" dirty="0" smtClean="0"/>
              <a:t>格式化的编辑界面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数据的编辑方式</a:t>
            </a:r>
            <a:endParaRPr lang="en-US" dirty="0"/>
          </a:p>
        </p:txBody>
      </p:sp>
      <p:pic>
        <p:nvPicPr>
          <p:cNvPr id="4" name="Picture 3" descr="首页 -店铺装修 -淘宝网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31583" y="2204864"/>
            <a:ext cx="4772865" cy="4248472"/>
          </a:xfrm>
          <a:prstGeom prst="rect">
            <a:avLst/>
          </a:prstGeom>
        </p:spPr>
      </p:pic>
      <p:pic>
        <p:nvPicPr>
          <p:cNvPr id="5" name="Picture 4" descr="8741010的QQ空间 [http___8741010.qzone.qq.com]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3544804"/>
            <a:ext cx="2952328" cy="8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320957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数据的编辑方式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所见即所得</a:t>
            </a:r>
            <a:r>
              <a:rPr lang="en-US" altLang="zh-CN" dirty="0" smtClean="0"/>
              <a:t> VS </a:t>
            </a:r>
            <a:r>
              <a:rPr lang="zh-CN" altLang="en-US" dirty="0" smtClean="0"/>
              <a:t>格式化的编辑界面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用户编辑的数据并不都是“看得见”的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引入第三方设计模板后，格式化的编辑界面便于设计师定义，由程序生成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01799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开放装修的历程：第二阶段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14644" y="663965"/>
            <a:ext cx="2749844" cy="110885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对角圆角矩形 20"/>
          <p:cNvSpPr/>
          <p:nvPr/>
        </p:nvSpPr>
        <p:spPr>
          <a:xfrm>
            <a:off x="1043608" y="4592161"/>
            <a:ext cx="7056784" cy="1368152"/>
          </a:xfrm>
          <a:prstGeom prst="round2DiagRect">
            <a:avLst/>
          </a:prstGeom>
          <a:solidFill>
            <a:srgbClr val="0C9E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店铺平台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>
          <a:xfrm>
            <a:off x="1043608" y="1916832"/>
            <a:ext cx="5040560" cy="2520280"/>
          </a:xfrm>
          <a:prstGeom prst="round2DiagRect">
            <a:avLst>
              <a:gd name="adj1" fmla="val 918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3200" dirty="0" smtClean="0">
                <a:solidFill>
                  <a:srgbClr val="0097CC"/>
                </a:solidFill>
                <a:latin typeface="微软雅黑" pitchFamily="34" charset="-122"/>
                <a:ea typeface="微软雅黑" pitchFamily="34" charset="-122"/>
              </a:rPr>
              <a:t>模板（设计师）</a:t>
            </a:r>
            <a:endParaRPr lang="en-US" altLang="zh-CN" sz="3200" dirty="0" smtClean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6228184" y="1916832"/>
            <a:ext cx="1872208" cy="2520280"/>
          </a:xfrm>
          <a:prstGeom prst="round2DiagRect">
            <a:avLst>
              <a:gd name="adj1" fmla="val 8960"/>
              <a:gd name="adj2" fmla="val 0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（卖家）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331640" y="2132856"/>
            <a:ext cx="2088232" cy="122413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HTML</a:t>
            </a: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/CSS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707904" y="2132856"/>
            <a:ext cx="2088232" cy="122413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JS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8661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展现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店铺装修</a:t>
            </a:r>
            <a:endParaRPr lang="en-US" dirty="0"/>
          </a:p>
        </p:txBody>
      </p:sp>
      <p:pic>
        <p:nvPicPr>
          <p:cNvPr id="5" name="Picture 2" descr="C:\Users\fool2fish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29183"/>
            <a:ext cx="2987823" cy="49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6607403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魔高一丈</a:t>
            </a:r>
            <a:endParaRPr lang="zh-CN" altLang="en-US" dirty="0"/>
          </a:p>
        </p:txBody>
      </p:sp>
      <p:pic>
        <p:nvPicPr>
          <p:cNvPr id="2050" name="Picture 2" descr="http://baike.corp.taobao.com/images/c/c0/Mock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6154"/>
          <a:stretch>
            <a:fillRect/>
          </a:stretch>
        </p:blipFill>
        <p:spPr bwMode="auto">
          <a:xfrm>
            <a:off x="755576" y="1844824"/>
            <a:ext cx="7440827" cy="44644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enwen.soso.com/p/20091207/20091207195754-16119735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484784"/>
            <a:ext cx="3286844" cy="2465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圆角矩形 4"/>
          <p:cNvSpPr/>
          <p:nvPr/>
        </p:nvSpPr>
        <p:spPr>
          <a:xfrm>
            <a:off x="5004048" y="2780928"/>
            <a:ext cx="864096" cy="21602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544321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魔高一丈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通过浮动元素遮挡系统重要内容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CSS</a:t>
            </a:r>
            <a:r>
              <a:rPr lang="zh-CN" altLang="en-US" dirty="0" smtClean="0"/>
              <a:t>修改重要内容的样式</a:t>
            </a:r>
            <a:endParaRPr lang="en-US" altLang="zh-CN" dirty="0" smtClean="0"/>
          </a:p>
          <a:p>
            <a:r>
              <a:rPr lang="zh-CN" altLang="en-US" dirty="0" smtClean="0"/>
              <a:t>伪造官方模块</a:t>
            </a:r>
            <a:endParaRPr lang="en-US" altLang="zh-CN" dirty="0" smtClean="0"/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规范、有序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明确的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覆盖关系</a:t>
            </a:r>
            <a:endParaRPr lang="en-US" dirty="0"/>
          </a:p>
        </p:txBody>
      </p:sp>
      <p:pic>
        <p:nvPicPr>
          <p:cNvPr id="4" name="Picture 3" descr="CSS 选择器权重 — specification 1.0 documenta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2708920"/>
            <a:ext cx="5688632" cy="2684205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xmlns="" val="3806676345"/>
              </p:ext>
            </p:extLst>
          </p:nvPr>
        </p:nvGraphicFramePr>
        <p:xfrm>
          <a:off x="4194944" y="2420888"/>
          <a:ext cx="4481512" cy="3249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09674847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规范、有序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模块化的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书写</a:t>
            </a:r>
            <a:endParaRPr lang="en-US" altLang="zh-CN" dirty="0" smtClean="0"/>
          </a:p>
        </p:txBody>
      </p:sp>
      <p:pic>
        <p:nvPicPr>
          <p:cNvPr id="4" name="Picture 3" descr="选择器 — specification 1.0 documenta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564904"/>
            <a:ext cx="5537200" cy="1803400"/>
          </a:xfrm>
          <a:prstGeom prst="rect">
            <a:avLst/>
          </a:prstGeom>
        </p:spPr>
      </p:pic>
      <p:pic>
        <p:nvPicPr>
          <p:cNvPr id="5" name="Picture 4" descr="选择器 — specification 1.0 documentation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4725144"/>
            <a:ext cx="575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419044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店铺装修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概要</a:t>
            </a:r>
            <a:endParaRPr lang="en-US" altLang="zh-CN" dirty="0" smtClean="0"/>
          </a:p>
          <a:p>
            <a:r>
              <a:rPr lang="en-US" altLang="zh-CN" dirty="0" smtClean="0"/>
              <a:t>1.2 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1.3 </a:t>
            </a:r>
            <a:r>
              <a:rPr lang="zh-CN" altLang="en-US" dirty="0" smtClean="0"/>
              <a:t>展现</a:t>
            </a:r>
            <a:endParaRPr lang="en-US" altLang="zh-CN" dirty="0" smtClean="0"/>
          </a:p>
          <a:p>
            <a:r>
              <a:rPr lang="en-US" altLang="zh-CN" dirty="0" smtClean="0"/>
              <a:t>1.4 </a:t>
            </a:r>
            <a:r>
              <a:rPr lang="zh-CN" altLang="en-US" dirty="0" smtClean="0"/>
              <a:t>安全</a:t>
            </a:r>
            <a:endParaRPr lang="en-US" altLang="zh-CN" dirty="0" smtClean="0"/>
          </a:p>
        </p:txBody>
      </p:sp>
      <p:pic>
        <p:nvPicPr>
          <p:cNvPr id="5123" name="Picture 3" descr="C:\Users\fool2fish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72881"/>
            <a:ext cx="3528392" cy="35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规范、有序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层级的规范</a:t>
            </a:r>
            <a:endParaRPr lang="en-US" altLang="zh-CN" dirty="0" smtClean="0"/>
          </a:p>
        </p:txBody>
      </p:sp>
      <p:pic>
        <p:nvPicPr>
          <p:cNvPr id="4" name="Picture 3" descr="层级 — specification 1.0 documenta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2636912"/>
            <a:ext cx="5966868" cy="237626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114864462"/>
              </p:ext>
            </p:extLst>
          </p:nvPr>
        </p:nvGraphicFramePr>
        <p:xfrm>
          <a:off x="3136404" y="2302396"/>
          <a:ext cx="5078908" cy="339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5295320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规范、有序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147248" cy="1008112"/>
          </a:xfrm>
        </p:spPr>
        <p:txBody>
          <a:bodyPr/>
          <a:lstStyle/>
          <a:p>
            <a:r>
              <a:rPr lang="zh-CN" altLang="en-US" dirty="0" smtClean="0"/>
              <a:t>一整套约束平台上各方代码关系的规范</a:t>
            </a:r>
            <a:endParaRPr lang="en-US" altLang="zh-CN" dirty="0" smtClean="0"/>
          </a:p>
        </p:txBody>
      </p:sp>
      <p:pic>
        <p:nvPicPr>
          <p:cNvPr id="8" name="Picture 7" descr="新旺铺 前端白皮书 — specification 1.0 documenta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7624" y="2564904"/>
            <a:ext cx="3240360" cy="35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219767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规范、有序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完善的校验系统</a:t>
            </a:r>
            <a:endParaRPr lang="en-US" altLang="zh-CN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683568" y="2492896"/>
            <a:ext cx="2232248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设计师模板制作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3501008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1600" y="4005064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04248" y="5301208"/>
            <a:ext cx="1656184" cy="1008112"/>
            <a:chOff x="899592" y="3356992"/>
            <a:chExt cx="1872208" cy="1008112"/>
          </a:xfrm>
        </p:grpSpPr>
        <p:sp>
          <p:nvSpPr>
            <p:cNvPr id="16" name="矩形 15"/>
            <p:cNvSpPr/>
            <p:nvPr/>
          </p:nvSpPr>
          <p:spPr>
            <a:xfrm>
              <a:off x="899592" y="3356992"/>
              <a:ext cx="1872208" cy="504056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可选校验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99592" y="3861048"/>
              <a:ext cx="1872208" cy="504056"/>
            </a:xfrm>
            <a:prstGeom prst="rect">
              <a:avLst/>
            </a:prstGeom>
            <a:solidFill>
              <a:srgbClr val="8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必须校验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3491880" y="2492896"/>
            <a:ext cx="2232248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设计师模板提交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300192" y="2492896"/>
            <a:ext cx="2232248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卖家装修发布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79912" y="3501008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79912" y="4005064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88224" y="3501008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88224" y="4005064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987824" y="2564904"/>
            <a:ext cx="432048" cy="36004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5796136" y="2564904"/>
            <a:ext cx="432048" cy="36004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8375965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开放装修的历程：第三阶段</a:t>
            </a:r>
            <a:endParaRPr lang="en-US" dirty="0"/>
          </a:p>
        </p:txBody>
      </p:sp>
      <p:sp>
        <p:nvSpPr>
          <p:cNvPr id="25" name="对角圆角矩形 24"/>
          <p:cNvSpPr/>
          <p:nvPr/>
        </p:nvSpPr>
        <p:spPr>
          <a:xfrm>
            <a:off x="1043608" y="4592161"/>
            <a:ext cx="7056784" cy="1368152"/>
          </a:xfrm>
          <a:prstGeom prst="round2DiagRect">
            <a:avLst/>
          </a:prstGeom>
          <a:solidFill>
            <a:srgbClr val="0C9E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店铺平台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对角圆角矩形 25"/>
          <p:cNvSpPr/>
          <p:nvPr/>
        </p:nvSpPr>
        <p:spPr>
          <a:xfrm>
            <a:off x="1043608" y="1916832"/>
            <a:ext cx="5040560" cy="2520280"/>
          </a:xfrm>
          <a:prstGeom prst="round2DiagRect">
            <a:avLst>
              <a:gd name="adj1" fmla="val 918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3200" dirty="0" smtClean="0">
                <a:solidFill>
                  <a:srgbClr val="0097CC"/>
                </a:solidFill>
                <a:latin typeface="微软雅黑" pitchFamily="34" charset="-122"/>
                <a:ea typeface="微软雅黑" pitchFamily="34" charset="-122"/>
              </a:rPr>
              <a:t>模板（设计师）</a:t>
            </a:r>
            <a:endParaRPr lang="en-US" altLang="zh-CN" sz="3200" dirty="0" smtClean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对角圆角矩形 26"/>
          <p:cNvSpPr/>
          <p:nvPr/>
        </p:nvSpPr>
        <p:spPr>
          <a:xfrm>
            <a:off x="6228184" y="1916832"/>
            <a:ext cx="1872208" cy="2520280"/>
          </a:xfrm>
          <a:prstGeom prst="round2DiagRect">
            <a:avLst>
              <a:gd name="adj1" fmla="val 8960"/>
              <a:gd name="adj2" fmla="val 0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（卖家）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331640" y="2132856"/>
            <a:ext cx="2088232" cy="1224136"/>
          </a:xfrm>
          <a:prstGeom prst="round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HTML</a:t>
            </a: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/CSS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707904" y="2132856"/>
            <a:ext cx="2088232" cy="122413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JS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03635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安全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店铺装修</a:t>
            </a:r>
            <a:endParaRPr lang="en-US" dirty="0"/>
          </a:p>
        </p:txBody>
      </p:sp>
      <p:pic>
        <p:nvPicPr>
          <p:cNvPr id="5" name="Picture 2" descr="C:\Users\fool2fish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9932"/>
            <a:ext cx="34798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2941176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初现端倪的</a:t>
            </a:r>
            <a:r>
              <a:rPr lang="en-US" altLang="zh-CN" dirty="0" smtClean="0"/>
              <a:t>JS</a:t>
            </a:r>
            <a:r>
              <a:rPr lang="zh-CN" altLang="en-US" dirty="0" smtClean="0"/>
              <a:t>开放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147248" cy="15841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J_TWidget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class hook</a:t>
            </a:r>
            <a:r>
              <a:rPr lang="zh-CN" altLang="en-US" dirty="0" smtClean="0"/>
              <a:t>与</a:t>
            </a:r>
            <a:r>
              <a:rPr lang="en-US" altLang="zh-CN" dirty="0" smtClean="0"/>
              <a:t>data-*</a:t>
            </a:r>
            <a:r>
              <a:rPr lang="zh-CN" altLang="en-US" dirty="0" smtClean="0"/>
              <a:t>的自定义属性提供官方动态组件。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5361" y="3740840"/>
            <a:ext cx="744306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&lt;div class=“</a:t>
            </a:r>
            <a:r>
              <a:rPr lang="en-US" sz="2400" dirty="0" err="1" smtClean="0"/>
              <a:t>J_TWidget</a:t>
            </a:r>
            <a:r>
              <a:rPr lang="en-US" sz="2400" dirty="0" smtClean="0"/>
              <a:t>” data-type=“Slide” data-</a:t>
            </a:r>
            <a:r>
              <a:rPr lang="en-US" sz="2400" dirty="0" err="1" smtClean="0"/>
              <a:t>cfg</a:t>
            </a:r>
            <a:r>
              <a:rPr lang="en-US" sz="2400" dirty="0" smtClean="0"/>
              <a:t>=“{…}”&gt;</a:t>
            </a:r>
          </a:p>
          <a:p>
            <a:r>
              <a:rPr lang="en-US" sz="2400" dirty="0" smtClean="0"/>
              <a:t>	&lt;!-- code --&gt;</a:t>
            </a:r>
            <a:endParaRPr lang="en-US" sz="2400" dirty="0"/>
          </a:p>
          <a:p>
            <a:r>
              <a:rPr lang="en-US" sz="2400" dirty="0" smtClean="0"/>
              <a:t>&lt;/div&gt;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14709221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如果让设计师写</a:t>
            </a:r>
            <a:r>
              <a:rPr lang="en-US" altLang="zh-CN" dirty="0" smtClean="0"/>
              <a:t>JS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Cookie</a:t>
            </a:r>
            <a:r>
              <a:rPr lang="zh-CN" altLang="en-US" dirty="0" smtClean="0"/>
              <a:t>盗取</a:t>
            </a:r>
            <a:endParaRPr lang="en-US" altLang="zh-CN" dirty="0" smtClean="0"/>
          </a:p>
          <a:p>
            <a:r>
              <a:rPr lang="zh-CN" altLang="en-US" dirty="0"/>
              <a:t>跳</a:t>
            </a:r>
            <a:r>
              <a:rPr lang="zh-CN" altLang="en-US" dirty="0" smtClean="0"/>
              <a:t>转钓鱼网站</a:t>
            </a:r>
            <a:endParaRPr lang="en-US" altLang="zh-CN" dirty="0" smtClean="0"/>
          </a:p>
          <a:p>
            <a:r>
              <a:rPr lang="zh-CN" altLang="en-US" dirty="0" smtClean="0"/>
              <a:t>恶意修改官方功能</a:t>
            </a:r>
            <a:endParaRPr lang="en-US" altLang="zh-CN" dirty="0" smtClean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1026" name="Picture 2" descr="http://a2.att.hudong.com/27/82/012000002319281172582145519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44824"/>
            <a:ext cx="19050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7389269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店铺开放</a:t>
            </a:r>
            <a:r>
              <a:rPr lang="en-US" altLang="zh-CN" dirty="0" smtClean="0"/>
              <a:t>JS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21404194"/>
              </p:ext>
            </p:extLst>
          </p:nvPr>
        </p:nvGraphicFramePr>
        <p:xfrm>
          <a:off x="1259632" y="1556792"/>
          <a:ext cx="6984776" cy="426876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76506"/>
                <a:gridCol w="1668006"/>
                <a:gridCol w="1668006"/>
                <a:gridCol w="1772258"/>
              </a:tblGrid>
              <a:tr h="396784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微软雅黑" pitchFamily="34" charset="-122"/>
                          <a:ea typeface="微软雅黑" pitchFamily="34" charset="-122"/>
                        </a:rPr>
                        <a:t>iframe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ADSafe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微软雅黑" pitchFamily="34" charset="-122"/>
                          <a:ea typeface="微软雅黑" pitchFamily="34" charset="-122"/>
                        </a:rPr>
                        <a:t>Caja</a:t>
                      </a:r>
                      <a:endParaRPr lang="zh-CN" altLang="en-US" sz="1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655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保障安全程度高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5318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JS</a:t>
                      </a:r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书写限制少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655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最终用户体验好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b="0" kern="120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kern="1200" dirty="0" smtClean="0">
                        <a:solidFill>
                          <a:srgbClr val="7BBE02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4578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方便调试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4578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性能损耗小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4578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项目活跃度高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655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项目有应用产品</a:t>
                      </a:r>
                      <a:endParaRPr lang="zh-CN" altLang="en-US" sz="18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店铺开放</a:t>
            </a:r>
            <a:r>
              <a:rPr lang="en-US" altLang="zh-CN" dirty="0" smtClean="0"/>
              <a:t>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google-caja</a:t>
            </a:r>
            <a:r>
              <a:rPr lang="zh-CN" altLang="en-US" dirty="0" smtClean="0"/>
              <a:t>的实现</a:t>
            </a:r>
            <a:endParaRPr lang="en-US" altLang="zh-CN" dirty="0" smtClean="0"/>
          </a:p>
          <a:p>
            <a:r>
              <a:rPr lang="zh-CN" altLang="en-US" dirty="0" smtClean="0"/>
              <a:t>取其</a:t>
            </a:r>
            <a:r>
              <a:rPr lang="en-US" altLang="zh-CN" dirty="0" smtClean="0"/>
              <a:t>JS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zh-CN" altLang="en-US" dirty="0" smtClean="0"/>
              <a:t>接入</a:t>
            </a:r>
            <a:r>
              <a:rPr lang="en-US" altLang="zh-CN" dirty="0" smtClean="0"/>
              <a:t>Kissy DOM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API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6185" y="4854714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1143000" y="4419600"/>
            <a:ext cx="2895601" cy="16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服务端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静态检查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翻译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2"/>
          <p:cNvSpPr/>
          <p:nvPr/>
        </p:nvSpPr>
        <p:spPr>
          <a:xfrm>
            <a:off x="5029200" y="4419600"/>
            <a:ext cx="2895600" cy="16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浏览器端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运行时检查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599325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店铺开放</a:t>
            </a:r>
            <a:r>
              <a:rPr lang="en-US" altLang="zh-CN" dirty="0"/>
              <a:t>JS</a:t>
            </a:r>
            <a:endParaRPr 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403648" y="1844824"/>
            <a:ext cx="2304256" cy="3024336"/>
          </a:xfrm>
          <a:prstGeom prst="roundRect">
            <a:avLst/>
          </a:prstGeom>
          <a:solidFill>
            <a:srgbClr val="800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用户代码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el =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document.getElementById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(“id”) ;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5157192"/>
            <a:ext cx="6048672" cy="6480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6016" y="1844824"/>
            <a:ext cx="2736304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编译后代码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moduleResult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 =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IMPORTS___.w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___('el', (x0___ =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IMPORTS___.document_v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___?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IMPORTS___.document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: ___.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ri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(IMPORTS___, 'document'), x0___.getElementById_m___? x0___.getElementById('id'): x0___.m___('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getElementById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', [ 'id' ]))); </a:t>
            </a: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779912" y="2996952"/>
            <a:ext cx="864096" cy="86409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编译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63688" y="4221088"/>
            <a:ext cx="1656184" cy="5040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静态分析代码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49190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关于作者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2292" y="1646558"/>
            <a:ext cx="6923112" cy="499715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周骞（清羽）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weibo.com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carffuca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08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年加入淘宝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之前是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工程师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之后是前端开发工程师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目前负责淘宝店铺、服务、数据业务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头像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72" y="164305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293021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403648" y="1844824"/>
            <a:ext cx="6048672" cy="3024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Caja.JS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44008" y="3933056"/>
            <a:ext cx="2520280" cy="648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动态拦截代码</a:t>
            </a: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店铺开放</a:t>
            </a:r>
            <a:r>
              <a:rPr lang="en-US" altLang="zh-CN" dirty="0"/>
              <a:t>JS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7812360" y="5157192"/>
            <a:ext cx="6048672" cy="648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浏览器端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6016" y="1844824"/>
            <a:ext cx="2736304" cy="3024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编译后代码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moduleResult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 =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IMPORTS___.w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___('el', (x0___ =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IMPORTS___.document_v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___?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IMPORTS___.document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: ___.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ri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(IMPORTS___, 'document'), x0___.getElementById_m___? x0___.getElementById('id'): x0___.m___('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getElementById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', [ 'id' ])));</a:t>
            </a: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3648" y="5157192"/>
            <a:ext cx="6048672" cy="6480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491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87283E-6 L -0.3621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50289E-6 L -0.96858 0.005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" y="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532 L -0.70087 -3.5838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5" grpId="0" animBg="1"/>
      <p:bldP spid="7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Kissy</a:t>
            </a:r>
            <a:r>
              <a:rPr lang="zh-CN" altLang="en-US" dirty="0" smtClean="0"/>
              <a:t>接入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DOM</a:t>
            </a:r>
          </a:p>
          <a:p>
            <a:r>
              <a:rPr lang="en-US" altLang="zh-CN" dirty="0" smtClean="0"/>
              <a:t>Event</a:t>
            </a:r>
          </a:p>
          <a:p>
            <a:r>
              <a:rPr lang="en-US" altLang="zh-CN" dirty="0" err="1" smtClean="0"/>
              <a:t>Anim</a:t>
            </a:r>
            <a:endParaRPr lang="en-US" altLang="zh-CN" dirty="0" smtClean="0"/>
          </a:p>
          <a:p>
            <a:r>
              <a:rPr lang="en-US" altLang="zh-CN" dirty="0" smtClean="0"/>
              <a:t>log</a:t>
            </a:r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83970" name="Picture 2" descr="http://a.tbcdn.cn/s/kissy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484784"/>
            <a:ext cx="3240360" cy="15601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不久的未来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更友好的出错信息提示</a:t>
            </a:r>
            <a:endParaRPr lang="en-US" altLang="zh-CN" dirty="0" smtClean="0"/>
          </a:p>
          <a:p>
            <a:r>
              <a:rPr lang="zh-CN" altLang="en-US" dirty="0" smtClean="0"/>
              <a:t>如何评估设计师</a:t>
            </a:r>
            <a:r>
              <a:rPr lang="en-US" altLang="zh-CN" dirty="0" smtClean="0"/>
              <a:t>JS</a:t>
            </a:r>
            <a:r>
              <a:rPr lang="zh-CN" altLang="en-US" dirty="0" smtClean="0"/>
              <a:t>代码的质量和性能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45299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987824" y="548680"/>
            <a:ext cx="5616624" cy="3240360"/>
            <a:chOff x="1043608" y="1916832"/>
            <a:chExt cx="7056784" cy="4043481"/>
          </a:xfrm>
        </p:grpSpPr>
        <p:sp>
          <p:nvSpPr>
            <p:cNvPr id="25" name="对角圆角矩形 24"/>
            <p:cNvSpPr/>
            <p:nvPr/>
          </p:nvSpPr>
          <p:spPr>
            <a:xfrm>
              <a:off x="1043608" y="4592161"/>
              <a:ext cx="7056784" cy="1368152"/>
            </a:xfrm>
            <a:prstGeom prst="round2DiagRect">
              <a:avLst/>
            </a:prstGeom>
            <a:solidFill>
              <a:srgbClr val="0C9E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店铺平台</a:t>
              </a:r>
              <a:endParaRPr lang="zh-CN" altLang="en-US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对角圆角矩形 25"/>
            <p:cNvSpPr/>
            <p:nvPr/>
          </p:nvSpPr>
          <p:spPr>
            <a:xfrm>
              <a:off x="1043608" y="1916832"/>
              <a:ext cx="5040560" cy="2520280"/>
            </a:xfrm>
            <a:prstGeom prst="round2DiagRect">
              <a:avLst>
                <a:gd name="adj1" fmla="val 9180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zh-CN" altLang="en-US" sz="3200" dirty="0" smtClean="0">
                  <a:solidFill>
                    <a:srgbClr val="0097CC"/>
                  </a:solidFill>
                  <a:latin typeface="微软雅黑" pitchFamily="34" charset="-122"/>
                  <a:ea typeface="微软雅黑" pitchFamily="34" charset="-122"/>
                </a:rPr>
                <a:t>模板</a:t>
              </a:r>
              <a:r>
                <a:rPr lang="en-US" altLang="zh-CN" sz="3200" dirty="0" smtClean="0">
                  <a:solidFill>
                    <a:srgbClr val="0097CC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3200" dirty="0" smtClean="0">
                  <a:solidFill>
                    <a:srgbClr val="0097CC"/>
                  </a:solidFill>
                  <a:latin typeface="微软雅黑" pitchFamily="34" charset="-122"/>
                  <a:ea typeface="微软雅黑" pitchFamily="34" charset="-122"/>
                </a:rPr>
                <a:t>设计师</a:t>
              </a:r>
              <a:r>
                <a:rPr lang="en-US" altLang="zh-CN" sz="3200" dirty="0" smtClean="0">
                  <a:solidFill>
                    <a:srgbClr val="0097CC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</a:p>
            <a:p>
              <a:pPr algn="ctr"/>
              <a:endParaRPr lang="zh-CN" altLang="en-US" dirty="0">
                <a:solidFill>
                  <a:srgbClr val="0097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对角圆角矩形 29"/>
            <p:cNvSpPr/>
            <p:nvPr/>
          </p:nvSpPr>
          <p:spPr>
            <a:xfrm>
              <a:off x="6228184" y="1916832"/>
              <a:ext cx="1872208" cy="2520280"/>
            </a:xfrm>
            <a:prstGeom prst="round2DiagRect">
              <a:avLst>
                <a:gd name="adj1" fmla="val 8960"/>
                <a:gd name="adj2" fmla="val 0"/>
              </a:avLst>
            </a:prstGeom>
            <a:solidFill>
              <a:srgbClr val="91B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数据</a:t>
              </a:r>
              <a:endParaRPr lang="en-US" altLang="zh-CN" sz="3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卖家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331640" y="2132856"/>
              <a:ext cx="2088232" cy="1224136"/>
            </a:xfrm>
            <a:prstGeom prst="roundRect">
              <a:avLst/>
            </a:prstGeom>
            <a:solidFill>
              <a:srgbClr val="91B44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HTML</a:t>
              </a:r>
            </a:p>
            <a:p>
              <a:pPr algn="ctr"/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/CSS</a:t>
              </a:r>
              <a:endParaRPr lang="zh-CN" altLang="en-US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3707904" y="2132856"/>
              <a:ext cx="2088232" cy="1224136"/>
            </a:xfrm>
            <a:prstGeom prst="roundRect">
              <a:avLst/>
            </a:prstGeom>
            <a:solidFill>
              <a:srgbClr val="91B44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JS</a:t>
              </a:r>
              <a:endParaRPr lang="zh-CN" altLang="en-US" sz="3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 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3568" y="792645"/>
            <a:ext cx="7772400" cy="3500451"/>
          </a:xfrm>
        </p:spPr>
        <p:txBody>
          <a:bodyPr/>
          <a:lstStyle/>
          <a:p>
            <a:r>
              <a:rPr lang="zh-CN" altLang="en-US" dirty="0" smtClean="0"/>
              <a:t>店铺装修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035674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ol2fish\Desktop\op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706" y="3501008"/>
            <a:ext cx="4777774" cy="30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概要</a:t>
            </a:r>
            <a:endParaRPr lang="en-US" altLang="zh-CN" dirty="0" smtClean="0"/>
          </a:p>
          <a:p>
            <a:r>
              <a:rPr lang="en-US" altLang="zh-CN" dirty="0" smtClean="0"/>
              <a:t>2.2 </a:t>
            </a:r>
            <a:r>
              <a:rPr lang="zh-CN" altLang="en-US" dirty="0" smtClean="0"/>
              <a:t>安全</a:t>
            </a:r>
            <a:endParaRPr lang="en-US" altLang="zh-CN" dirty="0" smtClean="0"/>
          </a:p>
          <a:p>
            <a:r>
              <a:rPr lang="en-US" altLang="zh-CN" dirty="0" smtClean="0"/>
              <a:t>2.3 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2.4 </a:t>
            </a:r>
            <a:r>
              <a:rPr lang="zh-CN" altLang="en-US" dirty="0" smtClean="0"/>
              <a:t>展现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关于作者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600200"/>
            <a:ext cx="6419056" cy="499715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杨周璇（沉鱼）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fool2fish.cn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weibo.sina.com/fool2fish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07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年毕业于浙江大学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08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年加入淘宝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目前负责淘宝开放平台项目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 descr="下载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80" y="1628800"/>
            <a:ext cx="1584176" cy="158417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概要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3568" y="714356"/>
            <a:ext cx="7772400" cy="3495891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开放平台 </a:t>
            </a:r>
            <a:r>
              <a:rPr lang="en-US" altLang="zh-CN" sz="2800" dirty="0" smtClean="0"/>
              <a:t>JS SDK</a:t>
            </a: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6362217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2.1.1 </a:t>
            </a:r>
            <a:r>
              <a:rPr lang="zh-CN" altLang="en-US" dirty="0" smtClean="0"/>
              <a:t>传统的业务模型</a:t>
            </a:r>
            <a:endParaRPr lang="zh-CN" altLang="en-US" dirty="0"/>
          </a:p>
        </p:txBody>
      </p:sp>
      <p:pic>
        <p:nvPicPr>
          <p:cNvPr id="1027" name="Picture 3" descr="Z:\share\20120621-前端开放实践\12813190072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3071810"/>
            <a:ext cx="809625" cy="1009650"/>
          </a:xfrm>
          <a:prstGeom prst="rect">
            <a:avLst/>
          </a:prstGeom>
          <a:noFill/>
        </p:spPr>
      </p:pic>
      <p:sp>
        <p:nvSpPr>
          <p:cNvPr id="9" name="对角圆角矩形 8"/>
          <p:cNvSpPr/>
          <p:nvPr/>
        </p:nvSpPr>
        <p:spPr>
          <a:xfrm>
            <a:off x="5357818" y="3071810"/>
            <a:ext cx="2357454" cy="1000132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资源服务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2857488" y="3071810"/>
            <a:ext cx="2357454" cy="500066"/>
            <a:chOff x="2857488" y="3071810"/>
            <a:chExt cx="2357454" cy="500066"/>
          </a:xfrm>
        </p:grpSpPr>
        <p:sp>
          <p:nvSpPr>
            <p:cNvPr id="10" name="右箭头 9"/>
            <p:cNvSpPr/>
            <p:nvPr/>
          </p:nvSpPr>
          <p:spPr>
            <a:xfrm>
              <a:off x="2857488" y="3429000"/>
              <a:ext cx="2357454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47864" y="3071810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数据交互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2857488" y="3643314"/>
            <a:ext cx="2357454" cy="500066"/>
            <a:chOff x="2857488" y="3643314"/>
            <a:chExt cx="2357454" cy="500066"/>
          </a:xfrm>
        </p:grpSpPr>
        <p:sp>
          <p:nvSpPr>
            <p:cNvPr id="11" name="左箭头 10"/>
            <p:cNvSpPr/>
            <p:nvPr/>
          </p:nvSpPr>
          <p:spPr>
            <a:xfrm>
              <a:off x="2857488" y="3643314"/>
              <a:ext cx="2357454" cy="14287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377404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返回结果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2.1.2 </a:t>
            </a:r>
            <a:r>
              <a:rPr lang="zh-CN" altLang="en-US" dirty="0" smtClean="0"/>
              <a:t>开放的业务模型</a:t>
            </a:r>
            <a:endParaRPr lang="zh-CN" altLang="en-US" dirty="0"/>
          </a:p>
        </p:txBody>
      </p:sp>
      <p:grpSp>
        <p:nvGrpSpPr>
          <p:cNvPr id="2" name="组合 31"/>
          <p:cNvGrpSpPr/>
          <p:nvPr/>
        </p:nvGrpSpPr>
        <p:grpSpPr>
          <a:xfrm>
            <a:off x="1475656" y="3071810"/>
            <a:ext cx="1367682" cy="500066"/>
            <a:chOff x="1475656" y="3071810"/>
            <a:chExt cx="1367682" cy="500066"/>
          </a:xfrm>
        </p:grpSpPr>
        <p:sp>
          <p:nvSpPr>
            <p:cNvPr id="10" name="右箭头 9"/>
            <p:cNvSpPr/>
            <p:nvPr/>
          </p:nvSpPr>
          <p:spPr>
            <a:xfrm>
              <a:off x="1571604" y="3429000"/>
              <a:ext cx="1214446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3071810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数据交互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1475656" y="3643314"/>
            <a:ext cx="1367682" cy="500066"/>
            <a:chOff x="1475656" y="3643314"/>
            <a:chExt cx="1367682" cy="500066"/>
          </a:xfrm>
        </p:grpSpPr>
        <p:sp>
          <p:nvSpPr>
            <p:cNvPr id="11" name="左箭头 10"/>
            <p:cNvSpPr/>
            <p:nvPr/>
          </p:nvSpPr>
          <p:spPr>
            <a:xfrm>
              <a:off x="1571604" y="3643314"/>
              <a:ext cx="1214446" cy="14287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377404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返回结果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对角圆角矩形 13"/>
          <p:cNvSpPr/>
          <p:nvPr/>
        </p:nvSpPr>
        <p:spPr>
          <a:xfrm>
            <a:off x="2857488" y="3071810"/>
            <a:ext cx="1857388" cy="1000132"/>
          </a:xfrm>
          <a:prstGeom prst="round2Diag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35"/>
          <p:cNvGrpSpPr/>
          <p:nvPr/>
        </p:nvGrpSpPr>
        <p:grpSpPr>
          <a:xfrm>
            <a:off x="4716016" y="3071810"/>
            <a:ext cx="1367682" cy="500066"/>
            <a:chOff x="4716016" y="3071810"/>
            <a:chExt cx="1367682" cy="500066"/>
          </a:xfrm>
        </p:grpSpPr>
        <p:sp>
          <p:nvSpPr>
            <p:cNvPr id="15" name="右箭头 14"/>
            <p:cNvSpPr/>
            <p:nvPr/>
          </p:nvSpPr>
          <p:spPr>
            <a:xfrm>
              <a:off x="4786314" y="3429000"/>
              <a:ext cx="1214446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16016" y="3071810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数据交互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36"/>
          <p:cNvGrpSpPr/>
          <p:nvPr/>
        </p:nvGrpSpPr>
        <p:grpSpPr>
          <a:xfrm>
            <a:off x="4716016" y="3643314"/>
            <a:ext cx="1367682" cy="500066"/>
            <a:chOff x="4716016" y="3643314"/>
            <a:chExt cx="1367682" cy="500066"/>
          </a:xfrm>
        </p:grpSpPr>
        <p:sp>
          <p:nvSpPr>
            <p:cNvPr id="16" name="左箭头 15"/>
            <p:cNvSpPr/>
            <p:nvPr/>
          </p:nvSpPr>
          <p:spPr>
            <a:xfrm>
              <a:off x="4786314" y="3643314"/>
              <a:ext cx="1214446" cy="14287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16016" y="377404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返回结果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对角圆角矩形 18"/>
          <p:cNvSpPr/>
          <p:nvPr/>
        </p:nvSpPr>
        <p:spPr>
          <a:xfrm>
            <a:off x="7143768" y="4786322"/>
            <a:ext cx="1214446" cy="64294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z="20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对角圆角矩形 19"/>
          <p:cNvSpPr/>
          <p:nvPr/>
        </p:nvSpPr>
        <p:spPr>
          <a:xfrm>
            <a:off x="5929322" y="5643578"/>
            <a:ext cx="1071570" cy="500066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z="16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对角圆角矩形 20"/>
          <p:cNvSpPr/>
          <p:nvPr/>
        </p:nvSpPr>
        <p:spPr>
          <a:xfrm>
            <a:off x="4000496" y="4786322"/>
            <a:ext cx="1214446" cy="571504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对角圆角矩形 21"/>
          <p:cNvSpPr/>
          <p:nvPr/>
        </p:nvSpPr>
        <p:spPr>
          <a:xfrm>
            <a:off x="4714876" y="1571612"/>
            <a:ext cx="1214446" cy="64294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z="20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6357950" y="1928802"/>
            <a:ext cx="1000132" cy="500066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sz="1600" spc="3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37"/>
          <p:cNvGrpSpPr/>
          <p:nvPr/>
        </p:nvGrpSpPr>
        <p:grpSpPr>
          <a:xfrm>
            <a:off x="5144452" y="2422462"/>
            <a:ext cx="2576690" cy="3179152"/>
            <a:chOff x="5144452" y="2422462"/>
            <a:chExt cx="2576690" cy="3179152"/>
          </a:xfrm>
        </p:grpSpPr>
        <p:sp>
          <p:nvSpPr>
            <p:cNvPr id="24" name="右箭头 23"/>
            <p:cNvSpPr/>
            <p:nvPr/>
          </p:nvSpPr>
          <p:spPr>
            <a:xfrm rot="3076494">
              <a:off x="7118294" y="4355482"/>
              <a:ext cx="789489" cy="130453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 rot="6044693">
              <a:off x="5841701" y="4799651"/>
              <a:ext cx="1457788" cy="14187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 rot="8807124">
              <a:off x="5144452" y="4420189"/>
              <a:ext cx="1311383" cy="13375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右箭头 26"/>
            <p:cNvSpPr/>
            <p:nvPr/>
          </p:nvSpPr>
          <p:spPr>
            <a:xfrm rot="13454800">
              <a:off x="5390223" y="2571993"/>
              <a:ext cx="1099480" cy="13544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右箭头 27"/>
            <p:cNvSpPr/>
            <p:nvPr/>
          </p:nvSpPr>
          <p:spPr>
            <a:xfrm rot="15183007">
              <a:off x="6536360" y="2658007"/>
              <a:ext cx="575224" cy="104133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右箭头 28"/>
            <p:cNvSpPr/>
            <p:nvPr/>
          </p:nvSpPr>
          <p:spPr>
            <a:xfrm rot="2625040">
              <a:off x="5578584" y="2575908"/>
              <a:ext cx="1099480" cy="13544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右箭头 29"/>
            <p:cNvSpPr/>
            <p:nvPr/>
          </p:nvSpPr>
          <p:spPr>
            <a:xfrm rot="4488689">
              <a:off x="6659117" y="2668009"/>
              <a:ext cx="575224" cy="104133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30"/>
            <p:cNvSpPr/>
            <p:nvPr/>
          </p:nvSpPr>
          <p:spPr>
            <a:xfrm rot="13838340">
              <a:off x="7261171" y="4355483"/>
              <a:ext cx="789489" cy="130453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16776395">
              <a:off x="5994101" y="4801782"/>
              <a:ext cx="1457788" cy="14187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 rot="19663791">
              <a:off x="5208394" y="4482212"/>
              <a:ext cx="1413083" cy="15420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Picture 3" descr="Z:\share\20120621-前端开放实践\12813190072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3071810"/>
            <a:ext cx="809625" cy="1009650"/>
          </a:xfrm>
          <a:prstGeom prst="rect">
            <a:avLst/>
          </a:prstGeom>
          <a:noFill/>
        </p:spPr>
      </p:pic>
      <p:sp>
        <p:nvSpPr>
          <p:cNvPr id="40" name="对角圆角矩形 39"/>
          <p:cNvSpPr/>
          <p:nvPr/>
        </p:nvSpPr>
        <p:spPr>
          <a:xfrm>
            <a:off x="5357818" y="3071810"/>
            <a:ext cx="2357454" cy="1000132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资源服务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79371E-6 L -0.14184 -2.7937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52636E-6 L 0.0845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9" grpId="0" build="allAtOnce" animBg="1"/>
      <p:bldP spid="20" grpId="0" build="allAtOnce" animBg="1"/>
      <p:bldP spid="21" grpId="0" build="allAtOnce" animBg="1"/>
      <p:bldP spid="22" grpId="0" build="allAtOnce" animBg="1"/>
      <p:bldP spid="23" grpId="0" build="allAtOnce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2.1.3 </a:t>
            </a:r>
            <a:r>
              <a:rPr lang="zh-CN" altLang="en-US" dirty="0" smtClean="0"/>
              <a:t>开放的动力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资源拥有者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更多的访问入口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多样化的服务</a:t>
            </a:r>
            <a:endParaRPr lang="en-US" altLang="zh-CN" dirty="0" smtClean="0"/>
          </a:p>
          <a:p>
            <a:r>
              <a:rPr lang="zh-CN" altLang="en-US" dirty="0" smtClean="0"/>
              <a:t>第三方客户端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共享用户数据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增加用户黏性</a:t>
            </a:r>
            <a:endParaRPr lang="en-US" altLang="zh-CN" dirty="0" smtClean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概要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店铺装修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301177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2.1.4 </a:t>
            </a:r>
            <a:r>
              <a:rPr lang="zh-CN" altLang="en-US" dirty="0" smtClean="0"/>
              <a:t>关键的问题</a:t>
            </a:r>
            <a:endParaRPr lang="zh-CN" altLang="en-US" dirty="0"/>
          </a:p>
        </p:txBody>
      </p:sp>
      <p:grpSp>
        <p:nvGrpSpPr>
          <p:cNvPr id="3" name="组合 28"/>
          <p:cNvGrpSpPr/>
          <p:nvPr/>
        </p:nvGrpSpPr>
        <p:grpSpPr>
          <a:xfrm>
            <a:off x="1501634" y="2996153"/>
            <a:ext cx="2016988" cy="2708819"/>
            <a:chOff x="1501634" y="2996153"/>
            <a:chExt cx="2016988" cy="2708819"/>
          </a:xfrm>
        </p:grpSpPr>
        <p:sp>
          <p:nvSpPr>
            <p:cNvPr id="11" name="L 形 10"/>
            <p:cNvSpPr/>
            <p:nvPr/>
          </p:nvSpPr>
          <p:spPr>
            <a:xfrm rot="18681854">
              <a:off x="3121615" y="3090684"/>
              <a:ext cx="491537" cy="302476"/>
            </a:xfrm>
            <a:prstGeom prst="corner">
              <a:avLst>
                <a:gd name="adj1" fmla="val 36094"/>
                <a:gd name="adj2" fmla="val 351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681854">
              <a:off x="1407103" y="4233691"/>
              <a:ext cx="491537" cy="302476"/>
            </a:xfrm>
            <a:prstGeom prst="corner">
              <a:avLst>
                <a:gd name="adj1" fmla="val 36094"/>
                <a:gd name="adj2" fmla="val 351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L 形 12"/>
            <p:cNvSpPr/>
            <p:nvPr/>
          </p:nvSpPr>
          <p:spPr>
            <a:xfrm rot="18681854">
              <a:off x="1407103" y="5307966"/>
              <a:ext cx="491537" cy="302476"/>
            </a:xfrm>
            <a:prstGeom prst="corner">
              <a:avLst>
                <a:gd name="adj1" fmla="val 36094"/>
                <a:gd name="adj2" fmla="val 351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L 形 13"/>
            <p:cNvSpPr/>
            <p:nvPr/>
          </p:nvSpPr>
          <p:spPr>
            <a:xfrm rot="18681854">
              <a:off x="3121615" y="4233692"/>
              <a:ext cx="491537" cy="302476"/>
            </a:xfrm>
            <a:prstGeom prst="corner">
              <a:avLst>
                <a:gd name="adj1" fmla="val 36094"/>
                <a:gd name="adj2" fmla="val 351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8681854">
              <a:off x="3121615" y="5305262"/>
              <a:ext cx="491537" cy="302476"/>
            </a:xfrm>
            <a:prstGeom prst="corner">
              <a:avLst>
                <a:gd name="adj1" fmla="val 36094"/>
                <a:gd name="adj2" fmla="val 351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5274" y="2171704"/>
            <a:ext cx="172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JAVA SDK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9975" y="2171704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JS SDK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5429256" y="1815795"/>
            <a:ext cx="1785950" cy="1898957"/>
            <a:chOff x="1025783" y="0"/>
            <a:chExt cx="1706043" cy="1898957"/>
          </a:xfrm>
        </p:grpSpPr>
        <p:sp>
          <p:nvSpPr>
            <p:cNvPr id="19" name="梯形 18"/>
            <p:cNvSpPr/>
            <p:nvPr/>
          </p:nvSpPr>
          <p:spPr>
            <a:xfrm>
              <a:off x="1025783" y="0"/>
              <a:ext cx="1706043" cy="1898957"/>
            </a:xfrm>
            <a:prstGeom prst="trapezoid">
              <a:avLst>
                <a:gd name="adj" fmla="val 52274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梯形 4"/>
            <p:cNvSpPr/>
            <p:nvPr/>
          </p:nvSpPr>
          <p:spPr>
            <a:xfrm>
              <a:off x="1025783" y="327321"/>
              <a:ext cx="1706043" cy="157163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3200" kern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itchFamily="34" charset="-122"/>
                  <a:ea typeface="微软雅黑" pitchFamily="34" charset="-122"/>
                </a:rPr>
                <a:t>展现</a:t>
              </a:r>
              <a:endParaRPr lang="zh-CN" altLang="en-US" sz="32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0"/>
          <p:cNvGrpSpPr/>
          <p:nvPr/>
        </p:nvGrpSpPr>
        <p:grpSpPr>
          <a:xfrm>
            <a:off x="4929190" y="3714752"/>
            <a:ext cx="2770630" cy="1050785"/>
            <a:chOff x="493489" y="1898957"/>
            <a:chExt cx="2770630" cy="1050785"/>
          </a:xfrm>
        </p:grpSpPr>
        <p:sp>
          <p:nvSpPr>
            <p:cNvPr id="22" name="梯形 21"/>
            <p:cNvSpPr/>
            <p:nvPr/>
          </p:nvSpPr>
          <p:spPr>
            <a:xfrm>
              <a:off x="493489" y="1898957"/>
              <a:ext cx="2770630" cy="1050785"/>
            </a:xfrm>
            <a:prstGeom prst="trapezoid">
              <a:avLst>
                <a:gd name="adj" fmla="val 46964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340759"/>
                <a:satOff val="-2919"/>
                <a:lumOff val="686"/>
                <a:alphaOff val="0"/>
              </a:schemeClr>
            </a:fillRef>
            <a:effectRef idx="0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梯形 4"/>
            <p:cNvSpPr/>
            <p:nvPr/>
          </p:nvSpPr>
          <p:spPr>
            <a:xfrm>
              <a:off x="978350" y="1898957"/>
              <a:ext cx="1800909" cy="105078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itchFamily="34" charset="-122"/>
                  <a:ea typeface="微软雅黑" pitchFamily="34" charset="-122"/>
                </a:rPr>
                <a:t>数据</a:t>
              </a:r>
              <a:endParaRPr lang="zh-CN" altLang="en-US" sz="32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23"/>
          <p:cNvGrpSpPr/>
          <p:nvPr/>
        </p:nvGrpSpPr>
        <p:grpSpPr>
          <a:xfrm>
            <a:off x="4429124" y="4786322"/>
            <a:ext cx="3757610" cy="1050785"/>
            <a:chOff x="0" y="2949742"/>
            <a:chExt cx="3757610" cy="1050785"/>
          </a:xfrm>
          <a:solidFill>
            <a:schemeClr val="accent3"/>
          </a:solidFill>
        </p:grpSpPr>
        <p:sp>
          <p:nvSpPr>
            <p:cNvPr id="25" name="梯形 24"/>
            <p:cNvSpPr/>
            <p:nvPr/>
          </p:nvSpPr>
          <p:spPr>
            <a:xfrm>
              <a:off x="0" y="2949742"/>
              <a:ext cx="3757610" cy="1050785"/>
            </a:xfrm>
            <a:prstGeom prst="trapezoid">
              <a:avLst>
                <a:gd name="adj" fmla="val 46964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681519"/>
                <a:satOff val="-5839"/>
                <a:lumOff val="1373"/>
                <a:alphaOff val="0"/>
              </a:schemeClr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梯形 4"/>
            <p:cNvSpPr/>
            <p:nvPr/>
          </p:nvSpPr>
          <p:spPr>
            <a:xfrm>
              <a:off x="657581" y="2949742"/>
              <a:ext cx="2442446" cy="105078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安全</a:t>
              </a:r>
              <a:endParaRPr lang="zh-CN" altLang="en-US" sz="32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27"/>
          <p:cNvGrpSpPr/>
          <p:nvPr/>
        </p:nvGrpSpPr>
        <p:grpSpPr>
          <a:xfrm>
            <a:off x="714348" y="3713164"/>
            <a:ext cx="7643866" cy="2101878"/>
            <a:chOff x="714348" y="3713164"/>
            <a:chExt cx="7643866" cy="210187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14348" y="3713164"/>
              <a:ext cx="7643866" cy="1588"/>
            </a:xfrm>
            <a:prstGeom prst="line">
              <a:avLst/>
            </a:prstGeom>
            <a:ln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14348" y="4741884"/>
              <a:ext cx="7643866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14348" y="5813454"/>
              <a:ext cx="7643866" cy="1588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/>
              <a:t>安全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 smtClean="0"/>
          </a:p>
        </p:txBody>
      </p:sp>
      <p:pic>
        <p:nvPicPr>
          <p:cNvPr id="2050" name="Picture 2" descr="C:\Users\fool2fish\Desktop\未标题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9932"/>
            <a:ext cx="34798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2.2.1 </a:t>
            </a:r>
            <a:r>
              <a:rPr lang="zh-CN" altLang="en-US" dirty="0" smtClean="0"/>
              <a:t>保障安全的环节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客户端接入许可</a:t>
            </a:r>
            <a:endParaRPr lang="en-US" altLang="zh-CN" dirty="0" smtClean="0"/>
          </a:p>
          <a:p>
            <a:r>
              <a:rPr lang="zh-CN" altLang="en-US" dirty="0" smtClean="0"/>
              <a:t>资源所有者授权</a:t>
            </a:r>
            <a:endParaRPr lang="en-US" altLang="zh-CN" dirty="0" smtClean="0"/>
          </a:p>
          <a:p>
            <a:r>
              <a:rPr lang="zh-CN" altLang="en-US" dirty="0" smtClean="0"/>
              <a:t>客户端身份校验</a:t>
            </a:r>
            <a:endParaRPr lang="en-US" altLang="zh-CN" dirty="0" smtClean="0"/>
          </a:p>
          <a:p>
            <a:r>
              <a:rPr lang="zh-CN" altLang="en-US" dirty="0" smtClean="0"/>
              <a:t>客户端行为监控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156550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2.2.2 Oauth2 </a:t>
            </a:r>
            <a:r>
              <a:rPr lang="zh-CN" altLang="en-US" dirty="0" smtClean="0"/>
              <a:t>授权模型</a:t>
            </a:r>
            <a:endParaRPr lang="zh-CN" altLang="en-US" dirty="0"/>
          </a:p>
        </p:txBody>
      </p:sp>
      <p:sp>
        <p:nvSpPr>
          <p:cNvPr id="7" name="对角圆角矩形 6"/>
          <p:cNvSpPr/>
          <p:nvPr/>
        </p:nvSpPr>
        <p:spPr>
          <a:xfrm>
            <a:off x="714348" y="1773784"/>
            <a:ext cx="2214578" cy="4214842"/>
          </a:xfrm>
          <a:prstGeom prst="round2DiagRect">
            <a:avLst>
              <a:gd name="adj1" fmla="val 9563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5786446" y="3416858"/>
            <a:ext cx="2571768" cy="1000132"/>
          </a:xfrm>
          <a:prstGeom prst="round2DiagRect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授权服务</a:t>
            </a:r>
          </a:p>
        </p:txBody>
      </p:sp>
      <p:sp>
        <p:nvSpPr>
          <p:cNvPr id="10" name="对角圆角矩形 9"/>
          <p:cNvSpPr/>
          <p:nvPr/>
        </p:nvSpPr>
        <p:spPr>
          <a:xfrm>
            <a:off x="5786446" y="5059932"/>
            <a:ext cx="2571768" cy="928694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资源服务</a:t>
            </a:r>
          </a:p>
        </p:txBody>
      </p:sp>
      <p:grpSp>
        <p:nvGrpSpPr>
          <p:cNvPr id="3" name="组合 25"/>
          <p:cNvGrpSpPr/>
          <p:nvPr/>
        </p:nvGrpSpPr>
        <p:grpSpPr>
          <a:xfrm>
            <a:off x="3071802" y="1773784"/>
            <a:ext cx="2571768" cy="500066"/>
            <a:chOff x="3071802" y="1773784"/>
            <a:chExt cx="2571768" cy="500066"/>
          </a:xfrm>
        </p:grpSpPr>
        <p:sp>
          <p:nvSpPr>
            <p:cNvPr id="11" name="右箭头 10"/>
            <p:cNvSpPr/>
            <p:nvPr/>
          </p:nvSpPr>
          <p:spPr>
            <a:xfrm>
              <a:off x="3071802" y="2130974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1880" y="1773784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授权申请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26"/>
          <p:cNvGrpSpPr/>
          <p:nvPr/>
        </p:nvGrpSpPr>
        <p:grpSpPr>
          <a:xfrm>
            <a:off x="3071802" y="2345287"/>
            <a:ext cx="2571768" cy="512209"/>
            <a:chOff x="3071802" y="2345287"/>
            <a:chExt cx="2571768" cy="512209"/>
          </a:xfrm>
        </p:grpSpPr>
        <p:sp>
          <p:nvSpPr>
            <p:cNvPr id="12" name="右箭头 11"/>
            <p:cNvSpPr/>
            <p:nvPr/>
          </p:nvSpPr>
          <p:spPr>
            <a:xfrm rot="10800000">
              <a:off x="3071802" y="2345287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2488164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访问许可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7"/>
          <p:cNvGrpSpPr/>
          <p:nvPr/>
        </p:nvGrpSpPr>
        <p:grpSpPr>
          <a:xfrm>
            <a:off x="3071802" y="3416859"/>
            <a:ext cx="2571768" cy="500066"/>
            <a:chOff x="3071802" y="3416859"/>
            <a:chExt cx="2571768" cy="500066"/>
          </a:xfrm>
        </p:grpSpPr>
        <p:sp>
          <p:nvSpPr>
            <p:cNvPr id="16" name="右箭头 15"/>
            <p:cNvSpPr/>
            <p:nvPr/>
          </p:nvSpPr>
          <p:spPr>
            <a:xfrm>
              <a:off x="3071802" y="3774049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91880" y="341685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访问许可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28"/>
          <p:cNvGrpSpPr/>
          <p:nvPr/>
        </p:nvGrpSpPr>
        <p:grpSpPr>
          <a:xfrm>
            <a:off x="3071802" y="3988362"/>
            <a:ext cx="2571768" cy="512209"/>
            <a:chOff x="3071802" y="3988362"/>
            <a:chExt cx="2571768" cy="512209"/>
          </a:xfrm>
        </p:grpSpPr>
        <p:sp>
          <p:nvSpPr>
            <p:cNvPr id="17" name="右箭头 16"/>
            <p:cNvSpPr/>
            <p:nvPr/>
          </p:nvSpPr>
          <p:spPr>
            <a:xfrm rot="10800000">
              <a:off x="3071802" y="3988362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91880" y="4131239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授权码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29"/>
          <p:cNvGrpSpPr/>
          <p:nvPr/>
        </p:nvGrpSpPr>
        <p:grpSpPr>
          <a:xfrm>
            <a:off x="3071802" y="4988494"/>
            <a:ext cx="2571768" cy="500066"/>
            <a:chOff x="3071802" y="4988494"/>
            <a:chExt cx="2571768" cy="500066"/>
          </a:xfrm>
        </p:grpSpPr>
        <p:sp>
          <p:nvSpPr>
            <p:cNvPr id="20" name="右箭头 19"/>
            <p:cNvSpPr/>
            <p:nvPr/>
          </p:nvSpPr>
          <p:spPr>
            <a:xfrm>
              <a:off x="3071802" y="5345684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91880" y="4988494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5.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签名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授权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码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30"/>
          <p:cNvGrpSpPr/>
          <p:nvPr/>
        </p:nvGrpSpPr>
        <p:grpSpPr>
          <a:xfrm>
            <a:off x="3071802" y="5559997"/>
            <a:ext cx="2571768" cy="512209"/>
            <a:chOff x="3071802" y="5559997"/>
            <a:chExt cx="2571768" cy="512209"/>
          </a:xfrm>
        </p:grpSpPr>
        <p:sp>
          <p:nvSpPr>
            <p:cNvPr id="21" name="右箭头 20"/>
            <p:cNvSpPr/>
            <p:nvPr/>
          </p:nvSpPr>
          <p:spPr>
            <a:xfrm rot="10800000">
              <a:off x="3071802" y="5559997"/>
              <a:ext cx="2571768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1880" y="5702874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受保护的资源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4"/>
          <p:cNvGrpSpPr/>
          <p:nvPr/>
        </p:nvGrpSpPr>
        <p:grpSpPr>
          <a:xfrm>
            <a:off x="5786446" y="1268958"/>
            <a:ext cx="2571768" cy="1504958"/>
            <a:chOff x="5786446" y="1268958"/>
            <a:chExt cx="2571768" cy="1504958"/>
          </a:xfrm>
        </p:grpSpPr>
        <p:sp>
          <p:nvSpPr>
            <p:cNvPr id="8" name="对角圆角矩形 7"/>
            <p:cNvSpPr/>
            <p:nvPr/>
          </p:nvSpPr>
          <p:spPr>
            <a:xfrm>
              <a:off x="5786446" y="1773784"/>
              <a:ext cx="2571768" cy="1000132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spc="300" dirty="0" smtClean="0">
                  <a:latin typeface="微软雅黑" pitchFamily="34" charset="-122"/>
                  <a:ea typeface="微软雅黑" pitchFamily="34" charset="-122"/>
                </a:rPr>
                <a:t>资源所有者 </a:t>
              </a:r>
            </a:p>
          </p:txBody>
        </p:sp>
        <p:pic>
          <p:nvPicPr>
            <p:cNvPr id="24" name="Picture 3" descr="Z:\share\20120621-前端开放实践\1281319007236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40152" y="1268958"/>
              <a:ext cx="404813" cy="50482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9" grpId="0" build="allAtOnce" animBg="1"/>
      <p:bldP spid="10" grpId="0" build="allAtOnce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2.2.3 </a:t>
            </a:r>
            <a:r>
              <a:rPr lang="zh-CN" altLang="en-US" dirty="0"/>
              <a:t>签名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714348" y="4520692"/>
            <a:ext cx="2953336" cy="928694"/>
          </a:xfrm>
          <a:prstGeom prst="round2DiagRect">
            <a:avLst>
              <a:gd name="adj1" fmla="val 9563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sp>
        <p:nvSpPr>
          <p:cNvPr id="5" name="对角圆角矩形 4"/>
          <p:cNvSpPr/>
          <p:nvPr/>
        </p:nvSpPr>
        <p:spPr>
          <a:xfrm>
            <a:off x="5868144" y="4520692"/>
            <a:ext cx="2571768" cy="928694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资源服务</a:t>
            </a:r>
          </a:p>
        </p:txBody>
      </p:sp>
      <p:grpSp>
        <p:nvGrpSpPr>
          <p:cNvPr id="3" name="组合 16"/>
          <p:cNvGrpSpPr/>
          <p:nvPr/>
        </p:nvGrpSpPr>
        <p:grpSpPr>
          <a:xfrm>
            <a:off x="3707904" y="3926223"/>
            <a:ext cx="2102796" cy="1058816"/>
            <a:chOff x="3707904" y="3926223"/>
            <a:chExt cx="2102796" cy="1058816"/>
          </a:xfrm>
        </p:grpSpPr>
        <p:sp>
          <p:nvSpPr>
            <p:cNvPr id="6" name="右箭头 5"/>
            <p:cNvSpPr/>
            <p:nvPr/>
          </p:nvSpPr>
          <p:spPr>
            <a:xfrm>
              <a:off x="3707904" y="4849553"/>
              <a:ext cx="2102796" cy="1354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4949" y="3926223"/>
              <a:ext cx="1798890" cy="92333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时间戳</a:t>
              </a:r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签名</a:t>
              </a:r>
              <a:endPara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授权码</a:t>
              </a:r>
              <a:endPara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API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参数</a:t>
              </a:r>
              <a:endPara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3707905" y="5017337"/>
            <a:ext cx="2067502" cy="512211"/>
            <a:chOff x="3707905" y="5017337"/>
            <a:chExt cx="2067502" cy="512211"/>
          </a:xfrm>
        </p:grpSpPr>
        <p:sp>
          <p:nvSpPr>
            <p:cNvPr id="7" name="右箭头 6"/>
            <p:cNvSpPr/>
            <p:nvPr/>
          </p:nvSpPr>
          <p:spPr>
            <a:xfrm rot="10800000">
              <a:off x="3707905" y="5017337"/>
              <a:ext cx="2067502" cy="1428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1920" y="5160216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受保护的资源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对角圆角矩形 9"/>
          <p:cNvSpPr/>
          <p:nvPr/>
        </p:nvSpPr>
        <p:spPr>
          <a:xfrm>
            <a:off x="714348" y="2060848"/>
            <a:ext cx="2953336" cy="928694"/>
          </a:xfrm>
          <a:prstGeom prst="round2DiagRect">
            <a:avLst>
              <a:gd name="adj1" fmla="val 9563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客户端服务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83568" y="3068960"/>
            <a:ext cx="1440160" cy="1398346"/>
            <a:chOff x="683568" y="3068960"/>
            <a:chExt cx="1440160" cy="1398346"/>
          </a:xfrm>
        </p:grpSpPr>
        <p:sp>
          <p:nvSpPr>
            <p:cNvPr id="11" name="上箭头 10"/>
            <p:cNvSpPr/>
            <p:nvPr/>
          </p:nvSpPr>
          <p:spPr>
            <a:xfrm>
              <a:off x="1979712" y="3068960"/>
              <a:ext cx="144016" cy="139834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3568" y="3203885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请求页面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4"/>
          <p:cNvGrpSpPr/>
          <p:nvPr/>
        </p:nvGrpSpPr>
        <p:grpSpPr>
          <a:xfrm>
            <a:off x="2195736" y="3068960"/>
            <a:ext cx="1958936" cy="1398346"/>
            <a:chOff x="2195736" y="3068960"/>
            <a:chExt cx="1958936" cy="1398346"/>
          </a:xfrm>
        </p:grpSpPr>
        <p:sp>
          <p:nvSpPr>
            <p:cNvPr id="12" name="下箭头 11"/>
            <p:cNvSpPr/>
            <p:nvPr/>
          </p:nvSpPr>
          <p:spPr>
            <a:xfrm>
              <a:off x="2195736" y="3068960"/>
              <a:ext cx="144016" cy="139834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9752" y="3203885"/>
              <a:ext cx="1814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页面内容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时间戳</a:t>
              </a:r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签名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10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2.2.4 </a:t>
            </a:r>
            <a:r>
              <a:rPr lang="zh-CN" altLang="en-US" dirty="0" smtClean="0"/>
              <a:t>免签名</a:t>
            </a:r>
            <a:endParaRPr lang="zh-CN" altLang="en-US" dirty="0"/>
          </a:p>
        </p:txBody>
      </p:sp>
      <p:sp>
        <p:nvSpPr>
          <p:cNvPr id="15" name="对角圆角矩形 14"/>
          <p:cNvSpPr/>
          <p:nvPr/>
        </p:nvSpPr>
        <p:spPr>
          <a:xfrm>
            <a:off x="571472" y="2132856"/>
            <a:ext cx="2214578" cy="2991674"/>
          </a:xfrm>
          <a:prstGeom prst="round2DiagRect">
            <a:avLst>
              <a:gd name="adj1" fmla="val 9563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sp>
        <p:nvSpPr>
          <p:cNvPr id="18" name="对角圆角矩形 17"/>
          <p:cNvSpPr/>
          <p:nvPr/>
        </p:nvSpPr>
        <p:spPr>
          <a:xfrm>
            <a:off x="5929322" y="2132856"/>
            <a:ext cx="2571768" cy="2991674"/>
          </a:xfrm>
          <a:prstGeom prst="round2DiagRect">
            <a:avLst>
              <a:gd name="adj1" fmla="val 6773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资源服务</a:t>
            </a:r>
          </a:p>
        </p:txBody>
      </p:sp>
      <p:grpSp>
        <p:nvGrpSpPr>
          <p:cNvPr id="4" name="组合 16"/>
          <p:cNvGrpSpPr/>
          <p:nvPr/>
        </p:nvGrpSpPr>
        <p:grpSpPr>
          <a:xfrm>
            <a:off x="2857488" y="3713440"/>
            <a:ext cx="3033433" cy="501378"/>
            <a:chOff x="3071802" y="3713440"/>
            <a:chExt cx="3033433" cy="501378"/>
          </a:xfrm>
        </p:grpSpPr>
        <p:sp>
          <p:nvSpPr>
            <p:cNvPr id="32" name="右箭头 31"/>
            <p:cNvSpPr/>
            <p:nvPr/>
          </p:nvSpPr>
          <p:spPr>
            <a:xfrm>
              <a:off x="3071802" y="4070630"/>
              <a:ext cx="3000396" cy="14418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15314" y="3713440"/>
              <a:ext cx="2989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 Ajax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发送标识码和授权码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18"/>
          <p:cNvGrpSpPr/>
          <p:nvPr/>
        </p:nvGrpSpPr>
        <p:grpSpPr>
          <a:xfrm>
            <a:off x="2857488" y="4284942"/>
            <a:ext cx="3000396" cy="512210"/>
            <a:chOff x="3071802" y="4284942"/>
            <a:chExt cx="3000396" cy="512210"/>
          </a:xfrm>
        </p:grpSpPr>
        <p:sp>
          <p:nvSpPr>
            <p:cNvPr id="33" name="右箭头 32"/>
            <p:cNvSpPr/>
            <p:nvPr/>
          </p:nvSpPr>
          <p:spPr>
            <a:xfrm rot="10800000">
              <a:off x="3071802" y="4284942"/>
              <a:ext cx="3000396" cy="1441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43240" y="4427820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受保护的资源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13"/>
          <p:cNvGrpSpPr/>
          <p:nvPr/>
        </p:nvGrpSpPr>
        <p:grpSpPr>
          <a:xfrm>
            <a:off x="2857488" y="2345288"/>
            <a:ext cx="3000396" cy="512208"/>
            <a:chOff x="3059833" y="2345288"/>
            <a:chExt cx="3000396" cy="512208"/>
          </a:xfrm>
        </p:grpSpPr>
        <p:sp>
          <p:nvSpPr>
            <p:cNvPr id="36" name="右箭头 35"/>
            <p:cNvSpPr/>
            <p:nvPr/>
          </p:nvSpPr>
          <p:spPr>
            <a:xfrm>
              <a:off x="3059833" y="2702478"/>
              <a:ext cx="3000396" cy="1550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43240" y="2345288"/>
              <a:ext cx="2473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 frame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请求组件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内容</a:t>
              </a:r>
            </a:p>
          </p:txBody>
        </p:sp>
      </p:grpSp>
      <p:grpSp>
        <p:nvGrpSpPr>
          <p:cNvPr id="7" name="组合 15"/>
          <p:cNvGrpSpPr/>
          <p:nvPr/>
        </p:nvGrpSpPr>
        <p:grpSpPr>
          <a:xfrm>
            <a:off x="2857488" y="2916790"/>
            <a:ext cx="3000396" cy="512210"/>
            <a:chOff x="3059833" y="2916790"/>
            <a:chExt cx="3000396" cy="512210"/>
          </a:xfrm>
        </p:grpSpPr>
        <p:sp>
          <p:nvSpPr>
            <p:cNvPr id="37" name="右箭头 36"/>
            <p:cNvSpPr/>
            <p:nvPr/>
          </p:nvSpPr>
          <p:spPr>
            <a:xfrm rot="10800000">
              <a:off x="3059833" y="2916790"/>
              <a:ext cx="3000396" cy="1550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43240" y="3059668"/>
              <a:ext cx="2291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静态内容和标识码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1560" y="5661248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只有请求的组件为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iframe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时，这种简化的认证方式才能保证安全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7033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 animBg="1"/>
      <p:bldP spid="18" grpId="0" build="allAtOnce" animBg="1"/>
      <p:bldP spid="3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 smtClean="0"/>
          </a:p>
        </p:txBody>
      </p:sp>
      <p:pic>
        <p:nvPicPr>
          <p:cNvPr id="3074" name="Picture 2" descr="C:\Users\fool2fish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418" y="1196752"/>
            <a:ext cx="380202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2.3.1 </a:t>
            </a:r>
            <a:r>
              <a:rPr lang="zh-CN" altLang="en-US" dirty="0" smtClean="0"/>
              <a:t>数据获取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9915757"/>
              </p:ext>
            </p:extLst>
          </p:nvPr>
        </p:nvGraphicFramePr>
        <p:xfrm>
          <a:off x="683568" y="1397001"/>
          <a:ext cx="7704855" cy="462428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568285"/>
                <a:gridCol w="2568285"/>
                <a:gridCol w="2568285"/>
              </a:tblGrid>
              <a:tr h="554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客户端</a:t>
                      </a:r>
                      <a:endParaRPr lang="zh-CN" altLang="en-US" sz="24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C9E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开放平台</a:t>
                      </a:r>
                      <a:endParaRPr lang="zh-CN" altLang="en-US" sz="2400" b="1" dirty="0">
                        <a:solidFill>
                          <a:srgbClr val="0C9E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0C9E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业务方</a:t>
                      </a:r>
                      <a:endParaRPr lang="zh-CN" altLang="en-US" sz="2400" dirty="0">
                        <a:solidFill>
                          <a:srgbClr val="0C9E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6937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对角圆角矩形 12"/>
          <p:cNvSpPr/>
          <p:nvPr/>
        </p:nvSpPr>
        <p:spPr>
          <a:xfrm>
            <a:off x="3491880" y="2492896"/>
            <a:ext cx="2088232" cy="1224136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授权检查身份校验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对角圆角矩形 13"/>
          <p:cNvSpPr/>
          <p:nvPr/>
        </p:nvSpPr>
        <p:spPr>
          <a:xfrm>
            <a:off x="6012160" y="3140968"/>
            <a:ext cx="2160240" cy="1476164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生成结果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对角圆角矩形 14"/>
          <p:cNvSpPr/>
          <p:nvPr/>
        </p:nvSpPr>
        <p:spPr>
          <a:xfrm>
            <a:off x="3517528" y="4221088"/>
            <a:ext cx="2088232" cy="1224136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 smtClean="0">
                <a:latin typeface="微软雅黑" pitchFamily="34" charset="-122"/>
                <a:ea typeface="微软雅黑" pitchFamily="34" charset="-122"/>
              </a:rPr>
              <a:t>封装结果</a:t>
            </a:r>
            <a:endParaRPr lang="zh-CN" altLang="en-US" sz="3200" spc="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66538" y="4221088"/>
            <a:ext cx="357190" cy="3571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837976" y="4292526"/>
            <a:ext cx="214314" cy="2143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801342" y="3215826"/>
            <a:ext cx="357190" cy="3571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0" idx="6"/>
          </p:cNvCxnSpPr>
          <p:nvPr/>
        </p:nvCxnSpPr>
        <p:spPr>
          <a:xfrm>
            <a:off x="2158532" y="3394421"/>
            <a:ext cx="133334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580112" y="3394421"/>
            <a:ext cx="43204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580112" y="4399683"/>
            <a:ext cx="43204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8" idx="6"/>
          </p:cNvCxnSpPr>
          <p:nvPr/>
        </p:nvCxnSpPr>
        <p:spPr>
          <a:xfrm flipH="1">
            <a:off x="2123728" y="4399683"/>
            <a:ext cx="136815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23728" y="2996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发送请求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23728" y="44482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返回结果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87502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2.3.1 API</a:t>
            </a:r>
            <a:r>
              <a:rPr lang="zh-CN" altLang="en-US" dirty="0" smtClean="0"/>
              <a:t>调用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370012"/>
            <a:ext cx="6552728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TOP.api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({</a:t>
            </a: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method: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taobao.user.get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nick: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’fool2fish’,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app_key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微软雅黑" pitchFamily="34" charset="-122"/>
                <a:cs typeface="Tahoma" pitchFamily="34" charset="0"/>
              </a:rPr>
              <a:t>准入码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session: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微软雅黑" pitchFamily="34" charset="-122"/>
                <a:cs typeface="Tahoma" pitchFamily="34" charset="0"/>
              </a:rPr>
              <a:t>授权码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sign: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微软雅黑" pitchFamily="34" charset="-122"/>
                <a:cs typeface="Tahoma" pitchFamily="34" charset="0"/>
              </a:rPr>
              <a:t>签名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timestamp: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微软雅黑" pitchFamily="34" charset="-122"/>
                <a:cs typeface="Tahoma" pitchFamily="34" charset="0"/>
              </a:rPr>
              <a:t>时间戳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altLang="zh-CN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}, callback);</a:t>
            </a:r>
            <a:endParaRPr lang="zh-CN" altLang="en-US" sz="2800" dirty="0">
              <a:latin typeface="Tahoma" pitchFamily="34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724128" y="2060848"/>
            <a:ext cx="1152128" cy="4320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接口名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67944" y="2564904"/>
            <a:ext cx="1512168" cy="4320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接口参数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9351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2.3.2 API </a:t>
            </a:r>
            <a:r>
              <a:rPr lang="zh-CN" altLang="en-US" dirty="0" smtClean="0"/>
              <a:t>集成授权</a:t>
            </a:r>
            <a:endParaRPr lang="zh-CN" altLang="en-US" dirty="0"/>
          </a:p>
        </p:txBody>
      </p:sp>
      <p:grpSp>
        <p:nvGrpSpPr>
          <p:cNvPr id="2" name="组合 45"/>
          <p:cNvGrpSpPr/>
          <p:nvPr/>
        </p:nvGrpSpPr>
        <p:grpSpPr>
          <a:xfrm>
            <a:off x="1142976" y="695546"/>
            <a:ext cx="6643734" cy="5733850"/>
            <a:chOff x="1142976" y="624108"/>
            <a:chExt cx="6643734" cy="5733850"/>
          </a:xfrm>
        </p:grpSpPr>
        <p:sp>
          <p:nvSpPr>
            <p:cNvPr id="7" name="对角圆角矩形 6"/>
            <p:cNvSpPr/>
            <p:nvPr/>
          </p:nvSpPr>
          <p:spPr>
            <a:xfrm>
              <a:off x="6429388" y="4429132"/>
              <a:ext cx="1357322" cy="500066"/>
            </a:xfrm>
            <a:prstGeom prst="round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返回结果</a:t>
              </a:r>
              <a:endParaRPr lang="zh-CN" altLang="en-US" spc="3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对角圆角矩形 32"/>
            <p:cNvSpPr/>
            <p:nvPr/>
          </p:nvSpPr>
          <p:spPr>
            <a:xfrm>
              <a:off x="5429256" y="2786058"/>
              <a:ext cx="1428760" cy="50006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发送请求</a:t>
              </a:r>
              <a:endParaRPr lang="zh-CN" altLang="en-US" spc="3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菱形 33"/>
            <p:cNvSpPr/>
            <p:nvPr/>
          </p:nvSpPr>
          <p:spPr>
            <a:xfrm>
              <a:off x="4929190" y="3500438"/>
              <a:ext cx="2500330" cy="71438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调用正常</a:t>
              </a:r>
            </a:p>
          </p:txBody>
        </p:sp>
        <p:sp>
          <p:nvSpPr>
            <p:cNvPr id="35" name="对角圆角矩形 34"/>
            <p:cNvSpPr/>
            <p:nvPr/>
          </p:nvSpPr>
          <p:spPr>
            <a:xfrm>
              <a:off x="4286248" y="4429132"/>
              <a:ext cx="1928826" cy="500066"/>
            </a:xfrm>
            <a:prstGeom prst="round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返回异常信息</a:t>
              </a:r>
              <a:endParaRPr lang="zh-CN" altLang="en-US" spc="3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下箭头 40"/>
            <p:cNvSpPr/>
            <p:nvPr/>
          </p:nvSpPr>
          <p:spPr>
            <a:xfrm>
              <a:off x="6072198" y="1714488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下箭头 41"/>
            <p:cNvSpPr/>
            <p:nvPr/>
          </p:nvSpPr>
          <p:spPr>
            <a:xfrm>
              <a:off x="6072198" y="3286124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下箭头 42"/>
            <p:cNvSpPr/>
            <p:nvPr/>
          </p:nvSpPr>
          <p:spPr>
            <a:xfrm>
              <a:off x="5143504" y="4000504"/>
              <a:ext cx="214314" cy="42862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下箭头 43"/>
            <p:cNvSpPr/>
            <p:nvPr/>
          </p:nvSpPr>
          <p:spPr>
            <a:xfrm>
              <a:off x="7000892" y="4000504"/>
              <a:ext cx="214314" cy="42862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下箭头 44"/>
            <p:cNvSpPr/>
            <p:nvPr/>
          </p:nvSpPr>
          <p:spPr>
            <a:xfrm>
              <a:off x="5143504" y="4929198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下箭头 46"/>
            <p:cNvSpPr/>
            <p:nvPr/>
          </p:nvSpPr>
          <p:spPr>
            <a:xfrm>
              <a:off x="7000892" y="4929198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15074" y="24881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流程图: 决策 21"/>
            <p:cNvSpPr/>
            <p:nvPr/>
          </p:nvSpPr>
          <p:spPr>
            <a:xfrm>
              <a:off x="5143504" y="1928802"/>
              <a:ext cx="2071702" cy="642942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已授权</a:t>
              </a:r>
            </a:p>
          </p:txBody>
        </p:sp>
        <p:sp>
          <p:nvSpPr>
            <p:cNvPr id="23" name="下箭头 22"/>
            <p:cNvSpPr/>
            <p:nvPr/>
          </p:nvSpPr>
          <p:spPr>
            <a:xfrm>
              <a:off x="6072198" y="2571744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对角圆角矩形 23"/>
            <p:cNvSpPr/>
            <p:nvPr/>
          </p:nvSpPr>
          <p:spPr>
            <a:xfrm>
              <a:off x="3000364" y="2000240"/>
              <a:ext cx="1857388" cy="50006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附加授权信息</a:t>
              </a:r>
              <a:endParaRPr lang="zh-CN" altLang="en-US" spc="3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左箭头 24"/>
            <p:cNvSpPr/>
            <p:nvPr/>
          </p:nvSpPr>
          <p:spPr>
            <a:xfrm>
              <a:off x="4857752" y="2143116"/>
              <a:ext cx="285752" cy="214314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上箭头 25"/>
            <p:cNvSpPr/>
            <p:nvPr/>
          </p:nvSpPr>
          <p:spPr>
            <a:xfrm rot="5400000">
              <a:off x="4214810" y="2000240"/>
              <a:ext cx="714380" cy="1714512"/>
            </a:xfrm>
            <a:prstGeom prst="bentUpArrow">
              <a:avLst>
                <a:gd name="adj1" fmla="val 14295"/>
                <a:gd name="adj2" fmla="val 21941"/>
                <a:gd name="adj3" fmla="val 1964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7752" y="18452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菱形 27"/>
            <p:cNvSpPr/>
            <p:nvPr/>
          </p:nvSpPr>
          <p:spPr>
            <a:xfrm>
              <a:off x="4000496" y="5143512"/>
              <a:ext cx="2500330" cy="64294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授权异常</a:t>
              </a:r>
            </a:p>
          </p:txBody>
        </p:sp>
        <p:sp>
          <p:nvSpPr>
            <p:cNvPr id="30" name="对角圆角矩形 29"/>
            <p:cNvSpPr/>
            <p:nvPr/>
          </p:nvSpPr>
          <p:spPr>
            <a:xfrm>
              <a:off x="1714480" y="5214950"/>
              <a:ext cx="1357322" cy="50006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调用授权</a:t>
              </a:r>
              <a:endParaRPr lang="zh-CN" altLang="en-US" spc="3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流程图: 决策 30"/>
            <p:cNvSpPr/>
            <p:nvPr/>
          </p:nvSpPr>
          <p:spPr>
            <a:xfrm>
              <a:off x="1142976" y="3500438"/>
              <a:ext cx="2500330" cy="714380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300" dirty="0" smtClean="0">
                  <a:latin typeface="微软雅黑" pitchFamily="34" charset="-122"/>
                  <a:ea typeface="微软雅黑" pitchFamily="34" charset="-122"/>
                </a:rPr>
                <a:t>完成授权</a:t>
              </a:r>
            </a:p>
          </p:txBody>
        </p:sp>
        <p:sp>
          <p:nvSpPr>
            <p:cNvPr id="37" name="右箭头 36"/>
            <p:cNvSpPr/>
            <p:nvPr/>
          </p:nvSpPr>
          <p:spPr>
            <a:xfrm flipH="1">
              <a:off x="3071802" y="5357826"/>
              <a:ext cx="928694" cy="2143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37"/>
            <p:cNvSpPr/>
            <p:nvPr/>
          </p:nvSpPr>
          <p:spPr>
            <a:xfrm>
              <a:off x="2285984" y="4214818"/>
              <a:ext cx="214314" cy="1000132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上箭头 38"/>
            <p:cNvSpPr/>
            <p:nvPr/>
          </p:nvSpPr>
          <p:spPr>
            <a:xfrm>
              <a:off x="1928794" y="3214686"/>
              <a:ext cx="214314" cy="35719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直角上箭头 53"/>
            <p:cNvSpPr/>
            <p:nvPr/>
          </p:nvSpPr>
          <p:spPr>
            <a:xfrm rot="5400000" flipH="1">
              <a:off x="2107389" y="2678901"/>
              <a:ext cx="1428760" cy="35719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下箭头 54"/>
            <p:cNvSpPr/>
            <p:nvPr/>
          </p:nvSpPr>
          <p:spPr>
            <a:xfrm>
              <a:off x="5643570" y="5643578"/>
              <a:ext cx="214314" cy="35719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57554" y="50720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56304" y="321468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86446" y="55721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84734" y="321468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86314" y="40005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43768" y="39883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对角圆角矩形 39"/>
            <p:cNvSpPr/>
            <p:nvPr/>
          </p:nvSpPr>
          <p:spPr>
            <a:xfrm>
              <a:off x="5148064" y="1216132"/>
              <a:ext cx="2130010" cy="50006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添加授权码和签名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下箭头 49"/>
            <p:cNvSpPr/>
            <p:nvPr/>
          </p:nvSpPr>
          <p:spPr>
            <a:xfrm>
              <a:off x="6085878" y="981298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6015010" y="624108"/>
              <a:ext cx="357190" cy="35719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929454" y="5143512"/>
              <a:ext cx="357190" cy="35719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000892" y="5214950"/>
              <a:ext cx="214314" cy="2143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572132" y="6000768"/>
              <a:ext cx="357190" cy="3571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5643570" y="6072206"/>
              <a:ext cx="214314" cy="2143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857356" y="2857496"/>
              <a:ext cx="357190" cy="3571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928794" y="2928934"/>
              <a:ext cx="214314" cy="2143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店铺装修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3655872" cy="3312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1916832"/>
            <a:ext cx="3536936" cy="3312368"/>
          </a:xfrm>
          <a:prstGeom prst="rect">
            <a:avLst/>
          </a:prstGeom>
        </p:spPr>
      </p:pic>
      <p:pic>
        <p:nvPicPr>
          <p:cNvPr id="8" name="Picture 7" descr="首页-上海黑莓总站.-- 淘宝网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1916831"/>
            <a:ext cx="3744416" cy="33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36308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2.3.3 </a:t>
            </a:r>
            <a:r>
              <a:rPr lang="zh-CN" altLang="en-US" dirty="0" smtClean="0"/>
              <a:t>真正的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调用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370012"/>
            <a:ext cx="6552728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TOP.api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({</a:t>
            </a: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method: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taobao.user.get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’,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nick: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’fool2fish’,</a:t>
            </a: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altLang="zh-CN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}, callback);</a:t>
            </a:r>
            <a:endParaRPr lang="zh-CN" altLang="en-US" sz="2800" dirty="0">
              <a:latin typeface="Tahoma" pitchFamily="34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4798893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让用户专注在他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真正需要关心</a:t>
            </a:r>
            <a:r>
              <a:rPr lang="zh-CN" altLang="en-US" sz="3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的事情上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50495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展现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 smtClean="0"/>
          </a:p>
        </p:txBody>
      </p:sp>
      <p:pic>
        <p:nvPicPr>
          <p:cNvPr id="1026" name="Picture 2" descr="C:\Users\fool2fish\Desktop\未标题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29183"/>
            <a:ext cx="2987823" cy="49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组件分类</a:t>
            </a:r>
            <a:endParaRPr lang="zh-CN" altLang="en-US" dirty="0"/>
          </a:p>
        </p:txBody>
      </p:sp>
      <p:pic>
        <p:nvPicPr>
          <p:cNvPr id="4" name="内容占位符 3" descr="chenyu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1285860"/>
            <a:ext cx="6819900" cy="4851400"/>
          </a:xfrm>
          <a:prstGeom prst="rect">
            <a:avLst/>
          </a:prstGeom>
        </p:spPr>
      </p:pic>
      <p:pic>
        <p:nvPicPr>
          <p:cNvPr id="5" name="图片 4" descr="minic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66" y="1357298"/>
            <a:ext cx="4286280" cy="4801054"/>
          </a:xfrm>
          <a:prstGeom prst="rect">
            <a:avLst/>
          </a:prstGeom>
        </p:spPr>
      </p:pic>
      <p:pic>
        <p:nvPicPr>
          <p:cNvPr id="6" name="图片 5" descr="sk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1643050"/>
            <a:ext cx="7991475" cy="481965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2.4.2 </a:t>
            </a:r>
            <a:r>
              <a:rPr lang="zh-CN" altLang="en-US" dirty="0" smtClean="0"/>
              <a:t>代码隔离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iframe</a:t>
            </a:r>
            <a:endParaRPr lang="en-US" altLang="zh-CN" dirty="0" smtClean="0"/>
          </a:p>
          <a:p>
            <a:r>
              <a:rPr lang="en-US" altLang="zh-CN" dirty="0" smtClean="0"/>
              <a:t>CSS </a:t>
            </a:r>
            <a:r>
              <a:rPr lang="zh-CN" altLang="en-US" dirty="0" smtClean="0"/>
              <a:t>选择器和属性规范</a:t>
            </a:r>
            <a:endParaRPr lang="en-US" altLang="zh-CN" dirty="0" smtClean="0"/>
          </a:p>
          <a:p>
            <a:r>
              <a:rPr lang="zh-CN" altLang="en-US" dirty="0" smtClean="0"/>
              <a:t>自定义标签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74023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>
          <a:xfrm>
            <a:off x="971600" y="2001950"/>
            <a:ext cx="7200800" cy="3371266"/>
            <a:chOff x="971600" y="1486494"/>
            <a:chExt cx="7200800" cy="3371266"/>
          </a:xfrm>
        </p:grpSpPr>
        <p:sp>
          <p:nvSpPr>
            <p:cNvPr id="63" name="对角圆角矩形 62"/>
            <p:cNvSpPr/>
            <p:nvPr/>
          </p:nvSpPr>
          <p:spPr>
            <a:xfrm>
              <a:off x="1259632" y="1486494"/>
              <a:ext cx="6624736" cy="3371266"/>
            </a:xfrm>
            <a:prstGeom prst="round2DiagRect">
              <a:avLst>
                <a:gd name="adj1" fmla="val 5209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客户端</a:t>
              </a:r>
              <a:endPara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71600" y="2350590"/>
              <a:ext cx="7200800" cy="25071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对角圆角矩形 65"/>
            <p:cNvSpPr/>
            <p:nvPr/>
          </p:nvSpPr>
          <p:spPr>
            <a:xfrm>
              <a:off x="1259632" y="1486494"/>
              <a:ext cx="6624736" cy="3299828"/>
            </a:xfrm>
            <a:prstGeom prst="round2DiagRect">
              <a:avLst>
                <a:gd name="adj1" fmla="val 5209"/>
                <a:gd name="adj2" fmla="val 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2.4.3 </a:t>
            </a:r>
            <a:r>
              <a:rPr lang="zh-CN" altLang="en-US" dirty="0" smtClean="0"/>
              <a:t>组件通讯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547664" y="3301514"/>
            <a:ext cx="1728192" cy="1265090"/>
          </a:xfrm>
          <a:prstGeom prst="roundRect">
            <a:avLst>
              <a:gd name="adj" fmla="val 10821"/>
            </a:avLst>
          </a:prstGeom>
          <a:solidFill>
            <a:schemeClr val="accent5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35896" y="3301514"/>
            <a:ext cx="1872208" cy="1265090"/>
          </a:xfrm>
          <a:prstGeom prst="roundRect">
            <a:avLst>
              <a:gd name="adj" fmla="val 10821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Iframe</a:t>
            </a: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5868144" y="3301514"/>
            <a:ext cx="1728192" cy="1265090"/>
            <a:chOff x="5868144" y="2786058"/>
            <a:chExt cx="1728192" cy="1265090"/>
          </a:xfrm>
        </p:grpSpPr>
        <p:sp>
          <p:nvSpPr>
            <p:cNvPr id="9" name="圆角矩形 8"/>
            <p:cNvSpPr/>
            <p:nvPr/>
          </p:nvSpPr>
          <p:spPr>
            <a:xfrm>
              <a:off x="5868144" y="2786058"/>
              <a:ext cx="1728192" cy="1265090"/>
            </a:xfrm>
            <a:prstGeom prst="roundRect">
              <a:avLst>
                <a:gd name="adj" fmla="val 10821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940152" y="2858066"/>
              <a:ext cx="1584176" cy="1121644"/>
            </a:xfrm>
            <a:prstGeom prst="roundRect">
              <a:avLst>
                <a:gd name="adj" fmla="val 10821"/>
              </a:avLst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混合组件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20"/>
          <p:cNvGrpSpPr/>
          <p:nvPr/>
        </p:nvGrpSpPr>
        <p:grpSpPr>
          <a:xfrm>
            <a:off x="2337683" y="2650022"/>
            <a:ext cx="4444780" cy="2416648"/>
            <a:chOff x="2337683" y="2134566"/>
            <a:chExt cx="4444780" cy="2416648"/>
          </a:xfrm>
        </p:grpSpPr>
        <p:cxnSp>
          <p:nvCxnSpPr>
            <p:cNvPr id="5" name="直接箭头连接符 4"/>
            <p:cNvCxnSpPr/>
            <p:nvPr/>
          </p:nvCxnSpPr>
          <p:spPr>
            <a:xfrm rot="10800000" flipV="1">
              <a:off x="2428860" y="2134566"/>
              <a:ext cx="1567078" cy="580054"/>
            </a:xfrm>
            <a:prstGeom prst="straightConnector1">
              <a:avLst/>
            </a:pr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rot="5400000">
              <a:off x="4281974" y="2424593"/>
              <a:ext cx="580054" cy="1"/>
            </a:xfrm>
            <a:prstGeom prst="straightConnector1">
              <a:avLst/>
            </a:pr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5148064" y="2134566"/>
              <a:ext cx="1567076" cy="580054"/>
            </a:xfrm>
            <a:prstGeom prst="straightConnector1">
              <a:avLst/>
            </a:pr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3" idx="3"/>
              <a:endCxn id="6" idx="1"/>
            </p:cNvCxnSpPr>
            <p:nvPr/>
          </p:nvCxnSpPr>
          <p:spPr>
            <a:xfrm>
              <a:off x="3275856" y="3490611"/>
              <a:ext cx="360040" cy="0"/>
            </a:xfrm>
            <a:prstGeom prst="straightConnector1">
              <a:avLst/>
            </a:pr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6" idx="3"/>
              <a:endCxn id="9" idx="1"/>
            </p:cNvCxnSpPr>
            <p:nvPr/>
          </p:nvCxnSpPr>
          <p:spPr>
            <a:xfrm>
              <a:off x="5508104" y="3490611"/>
              <a:ext cx="360040" cy="0"/>
            </a:xfrm>
            <a:prstGeom prst="straightConnector1">
              <a:avLst/>
            </a:pr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4" name="任意多边形 53"/>
            <p:cNvSpPr/>
            <p:nvPr/>
          </p:nvSpPr>
          <p:spPr>
            <a:xfrm>
              <a:off x="2337683" y="4113506"/>
              <a:ext cx="4444780" cy="437708"/>
            </a:xfrm>
            <a:custGeom>
              <a:avLst/>
              <a:gdLst>
                <a:gd name="connsiteX0" fmla="*/ 0 w 4444780"/>
                <a:gd name="connsiteY0" fmla="*/ 15902 h 652022"/>
                <a:gd name="connsiteX1" fmla="*/ 2337684 w 4444780"/>
                <a:gd name="connsiteY1" fmla="*/ 652006 h 652022"/>
                <a:gd name="connsiteX2" fmla="*/ 4444780 w 4444780"/>
                <a:gd name="connsiteY2" fmla="*/ 0 h 652022"/>
                <a:gd name="connsiteX3" fmla="*/ 4444780 w 4444780"/>
                <a:gd name="connsiteY3" fmla="*/ 0 h 65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4780" h="652022">
                  <a:moveTo>
                    <a:pt x="0" y="15902"/>
                  </a:moveTo>
                  <a:cubicBezTo>
                    <a:pt x="798443" y="335279"/>
                    <a:pt x="1596887" y="654656"/>
                    <a:pt x="2337684" y="652006"/>
                  </a:cubicBezTo>
                  <a:cubicBezTo>
                    <a:pt x="3078481" y="649356"/>
                    <a:pt x="4444780" y="0"/>
                    <a:pt x="4444780" y="0"/>
                  </a:cubicBezTo>
                  <a:lnTo>
                    <a:pt x="4444780" y="0"/>
                  </a:lnTo>
                </a:path>
              </a:pathLst>
            </a:custGeom>
            <a:ln w="28575">
              <a:headEnd type="arrow"/>
              <a:tailEnd type="arrow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771475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2.4.3 </a:t>
            </a:r>
            <a:r>
              <a:rPr lang="zh-CN" altLang="en-US" dirty="0"/>
              <a:t>组件通讯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TOP.ev.add</a:t>
            </a:r>
            <a:r>
              <a:rPr lang="en-US" altLang="zh-CN" dirty="0"/>
              <a:t> ( el, event, </a:t>
            </a:r>
            <a:r>
              <a:rPr lang="en-US" altLang="zh-CN" dirty="0" err="1"/>
              <a:t>fn</a:t>
            </a:r>
            <a:r>
              <a:rPr lang="en-US" altLang="zh-CN" dirty="0"/>
              <a:t> );</a:t>
            </a:r>
          </a:p>
          <a:p>
            <a:r>
              <a:rPr lang="en-US" altLang="zh-CN" dirty="0" err="1"/>
              <a:t>TOP.ev.fire</a:t>
            </a:r>
            <a:r>
              <a:rPr lang="en-US" altLang="zh-CN" dirty="0"/>
              <a:t> ( el, event, data );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11560" y="3729729"/>
            <a:ext cx="7920880" cy="1643487"/>
            <a:chOff x="611560" y="3729729"/>
            <a:chExt cx="7920880" cy="1643487"/>
          </a:xfrm>
        </p:grpSpPr>
        <p:sp>
          <p:nvSpPr>
            <p:cNvPr id="4" name="圆角矩形 3"/>
            <p:cNvSpPr/>
            <p:nvPr/>
          </p:nvSpPr>
          <p:spPr>
            <a:xfrm>
              <a:off x="611560" y="4221088"/>
              <a:ext cx="1440160" cy="648072"/>
            </a:xfrm>
            <a:prstGeom prst="roundRect">
              <a:avLst/>
            </a:prstGeom>
            <a:solidFill>
              <a:srgbClr val="0C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 smtClean="0"/>
                <a:t>TOP.ev</a:t>
              </a:r>
              <a:endParaRPr lang="zh-CN" altLang="en-US" sz="2800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555776" y="4221088"/>
              <a:ext cx="2304256" cy="6480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 smtClean="0"/>
                <a:t>postMessage</a:t>
              </a:r>
              <a:endParaRPr lang="zh-CN" altLang="en-US" sz="2800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364088" y="3729729"/>
              <a:ext cx="3168352" cy="6480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html5PostMessage</a:t>
              </a:r>
              <a:endParaRPr lang="zh-CN" altLang="en-US" sz="28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364088" y="4725144"/>
              <a:ext cx="3168352" cy="6480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 smtClean="0"/>
                <a:t>flashPostMessage</a:t>
              </a:r>
              <a:endParaRPr lang="zh-CN" altLang="en-US" sz="2800" dirty="0"/>
            </a:p>
          </p:txBody>
        </p:sp>
        <p:cxnSp>
          <p:nvCxnSpPr>
            <p:cNvPr id="12" name="直接箭头连接符 11"/>
            <p:cNvCxnSpPr>
              <a:stCxn id="4" idx="3"/>
              <a:endCxn id="5" idx="1"/>
            </p:cNvCxnSpPr>
            <p:nvPr/>
          </p:nvCxnSpPr>
          <p:spPr>
            <a:xfrm>
              <a:off x="2051720" y="4545124"/>
              <a:ext cx="504056" cy="0"/>
            </a:xfrm>
            <a:prstGeom prst="straightConnector1">
              <a:avLst/>
            </a:prstGeom>
            <a:ln>
              <a:prstDash val="sysDash"/>
              <a:tailEnd type="arrow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5112594" y="4053765"/>
              <a:ext cx="252028" cy="245681"/>
            </a:xfrm>
            <a:prstGeom prst="straightConnector1">
              <a:avLst/>
            </a:prstGeom>
            <a:ln>
              <a:headEnd type="none"/>
              <a:tailEnd type="arrow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7" idx="1"/>
            </p:cNvCxnSpPr>
            <p:nvPr/>
          </p:nvCxnSpPr>
          <p:spPr>
            <a:xfrm>
              <a:off x="5112594" y="4797152"/>
              <a:ext cx="251494" cy="25202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957948" y="4305793"/>
              <a:ext cx="144016" cy="144016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958481" y="4653136"/>
              <a:ext cx="144016" cy="144016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366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2.4.3 </a:t>
            </a:r>
            <a:r>
              <a:rPr lang="zh-CN" altLang="en-US" dirty="0" smtClean="0"/>
              <a:t>组件通讯</a:t>
            </a:r>
            <a:endParaRPr lang="zh-CN" altLang="en-US" dirty="0"/>
          </a:p>
        </p:txBody>
      </p:sp>
      <p:grpSp>
        <p:nvGrpSpPr>
          <p:cNvPr id="2" name="组合 34"/>
          <p:cNvGrpSpPr/>
          <p:nvPr/>
        </p:nvGrpSpPr>
        <p:grpSpPr>
          <a:xfrm>
            <a:off x="642910" y="1214422"/>
            <a:ext cx="7715304" cy="5000660"/>
            <a:chOff x="642910" y="1214422"/>
            <a:chExt cx="7715304" cy="5000660"/>
          </a:xfrm>
        </p:grpSpPr>
        <p:sp>
          <p:nvSpPr>
            <p:cNvPr id="15" name="下箭头 14"/>
            <p:cNvSpPr/>
            <p:nvPr/>
          </p:nvSpPr>
          <p:spPr>
            <a:xfrm>
              <a:off x="4788024" y="1587002"/>
              <a:ext cx="214314" cy="21431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716586" y="1214422"/>
              <a:ext cx="357190" cy="35719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对角圆角矩形 20"/>
            <p:cNvSpPr/>
            <p:nvPr/>
          </p:nvSpPr>
          <p:spPr>
            <a:xfrm>
              <a:off x="3929058" y="1790486"/>
              <a:ext cx="1928826" cy="781258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 smtClean="0">
                  <a:latin typeface="微软雅黑" pitchFamily="34" charset="-122"/>
                  <a:ea typeface="微软雅黑" pitchFamily="34" charset="-122"/>
                </a:rPr>
                <a:t>TOP.ev.fire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</a:p>
            <a:p>
              <a:pPr algn="ctr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触发本帧事件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流程图: 决策 10"/>
            <p:cNvSpPr/>
            <p:nvPr/>
          </p:nvSpPr>
          <p:spPr>
            <a:xfrm>
              <a:off x="3857620" y="3714752"/>
              <a:ext cx="2071702" cy="642942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1260" y="38576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客户端帧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714876" y="5857892"/>
              <a:ext cx="357190" cy="35719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786314" y="5929330"/>
              <a:ext cx="214314" cy="2143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对角圆角矩形 19"/>
            <p:cNvSpPr/>
            <p:nvPr/>
          </p:nvSpPr>
          <p:spPr>
            <a:xfrm>
              <a:off x="6286512" y="1785926"/>
              <a:ext cx="2071702" cy="51773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通知客户端帧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下箭头 24"/>
            <p:cNvSpPr/>
            <p:nvPr/>
          </p:nvSpPr>
          <p:spPr>
            <a:xfrm>
              <a:off x="4786314" y="5429264"/>
              <a:ext cx="214314" cy="42862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对角圆角矩形 26"/>
            <p:cNvSpPr/>
            <p:nvPr/>
          </p:nvSpPr>
          <p:spPr>
            <a:xfrm>
              <a:off x="1571604" y="3768520"/>
              <a:ext cx="1785950" cy="51773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遍历组件帧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流程图: 决策 29"/>
            <p:cNvSpPr/>
            <p:nvPr/>
          </p:nvSpPr>
          <p:spPr>
            <a:xfrm>
              <a:off x="1428728" y="2714620"/>
              <a:ext cx="2071702" cy="642942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00232" y="28574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触发帧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对角圆角矩形 31"/>
            <p:cNvSpPr/>
            <p:nvPr/>
          </p:nvSpPr>
          <p:spPr>
            <a:xfrm>
              <a:off x="1571604" y="1785926"/>
              <a:ext cx="1785950" cy="51773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通知组件帧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流程图: 决策 39"/>
            <p:cNvSpPr/>
            <p:nvPr/>
          </p:nvSpPr>
          <p:spPr>
            <a:xfrm>
              <a:off x="3857620" y="4786322"/>
              <a:ext cx="2071702" cy="642942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29124" y="48862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触发帧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下箭头 43"/>
            <p:cNvSpPr/>
            <p:nvPr/>
          </p:nvSpPr>
          <p:spPr>
            <a:xfrm>
              <a:off x="4786314" y="4357694"/>
              <a:ext cx="214314" cy="42862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下箭头 44"/>
            <p:cNvSpPr/>
            <p:nvPr/>
          </p:nvSpPr>
          <p:spPr>
            <a:xfrm>
              <a:off x="4786314" y="2571744"/>
              <a:ext cx="214314" cy="114300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左箭头 45"/>
            <p:cNvSpPr/>
            <p:nvPr/>
          </p:nvSpPr>
          <p:spPr>
            <a:xfrm>
              <a:off x="3357554" y="3929066"/>
              <a:ext cx="500066" cy="214314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上箭头 46"/>
            <p:cNvSpPr/>
            <p:nvPr/>
          </p:nvSpPr>
          <p:spPr>
            <a:xfrm>
              <a:off x="2357422" y="3357562"/>
              <a:ext cx="214314" cy="428628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上箭头 47"/>
            <p:cNvSpPr/>
            <p:nvPr/>
          </p:nvSpPr>
          <p:spPr>
            <a:xfrm>
              <a:off x="2357422" y="2285992"/>
              <a:ext cx="214314" cy="428628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右箭头 48"/>
            <p:cNvSpPr/>
            <p:nvPr/>
          </p:nvSpPr>
          <p:spPr>
            <a:xfrm>
              <a:off x="3357554" y="1928802"/>
              <a:ext cx="571504" cy="2143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左箭头 49"/>
            <p:cNvSpPr/>
            <p:nvPr/>
          </p:nvSpPr>
          <p:spPr>
            <a:xfrm>
              <a:off x="5857884" y="1928802"/>
              <a:ext cx="428628" cy="214314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直角上箭头 50"/>
            <p:cNvSpPr/>
            <p:nvPr/>
          </p:nvSpPr>
          <p:spPr>
            <a:xfrm>
              <a:off x="5929322" y="2285992"/>
              <a:ext cx="1428760" cy="2857520"/>
            </a:xfrm>
            <a:prstGeom prst="bentUpArrow">
              <a:avLst>
                <a:gd name="adj1" fmla="val 8048"/>
                <a:gd name="adj2" fmla="val 7881"/>
                <a:gd name="adj3" fmla="val 9095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左箭头 51"/>
            <p:cNvSpPr/>
            <p:nvPr/>
          </p:nvSpPr>
          <p:spPr>
            <a:xfrm>
              <a:off x="1000100" y="2928934"/>
              <a:ext cx="428628" cy="214314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42910" y="2857496"/>
              <a:ext cx="357190" cy="35719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714348" y="2928934"/>
              <a:ext cx="214314" cy="21431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8992" y="36433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00100" y="2643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357950" y="46434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00298" y="23574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29190" y="43576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29190" y="54292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否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95640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开放平台 </a:t>
            </a:r>
            <a:r>
              <a:rPr lang="en-US" altLang="zh-CN" dirty="0" smtClean="0"/>
              <a:t>JS SDK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603187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2.5.1 JS SDK </a:t>
            </a:r>
            <a:r>
              <a:rPr lang="zh-CN" altLang="en-US" dirty="0" smtClean="0"/>
              <a:t>总体结构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29156" y="3143248"/>
            <a:ext cx="2000264" cy="5715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辅助功能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9156" y="3857628"/>
            <a:ext cx="2000264" cy="5715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组件通讯</a:t>
            </a:r>
          </a:p>
        </p:txBody>
      </p:sp>
      <p:sp>
        <p:nvSpPr>
          <p:cNvPr id="10" name="矩形 9"/>
          <p:cNvSpPr/>
          <p:nvPr/>
        </p:nvSpPr>
        <p:spPr>
          <a:xfrm>
            <a:off x="1714512" y="4572008"/>
            <a:ext cx="4714908" cy="857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工具方法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err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lang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err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event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err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dirty="0" smtClean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14512" y="5572140"/>
            <a:ext cx="4714908" cy="5715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endParaRPr lang="zh-CN" altLang="en-US" dirty="0" smtClean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7256" y="3143248"/>
            <a:ext cx="714380" cy="3000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4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Z:\share\20120621-前端开放实践\12813190072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710" y="1276342"/>
            <a:ext cx="809625" cy="1009650"/>
          </a:xfrm>
          <a:prstGeom prst="rect">
            <a:avLst/>
          </a:prstGeom>
          <a:noFill/>
        </p:spPr>
      </p:pic>
      <p:grpSp>
        <p:nvGrpSpPr>
          <p:cNvPr id="3" name="组合 26"/>
          <p:cNvGrpSpPr/>
          <p:nvPr/>
        </p:nvGrpSpPr>
        <p:grpSpPr>
          <a:xfrm>
            <a:off x="1714512" y="2071678"/>
            <a:ext cx="2571768" cy="2357454"/>
            <a:chOff x="1714512" y="2071678"/>
            <a:chExt cx="2571768" cy="2357454"/>
          </a:xfrm>
        </p:grpSpPr>
        <p:sp>
          <p:nvSpPr>
            <p:cNvPr id="6" name="矩形 5"/>
            <p:cNvSpPr/>
            <p:nvPr/>
          </p:nvSpPr>
          <p:spPr>
            <a:xfrm>
              <a:off x="1714512" y="3143248"/>
              <a:ext cx="2571768" cy="5715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开放的</a:t>
              </a:r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api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( TOP.api )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14512" y="3857628"/>
              <a:ext cx="2571768" cy="5715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登录授权 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(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TOP.auth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)</a:t>
              </a:r>
              <a:endPara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直角上箭头 13"/>
            <p:cNvSpPr/>
            <p:nvPr/>
          </p:nvSpPr>
          <p:spPr>
            <a:xfrm rot="10800000">
              <a:off x="2857520" y="2071678"/>
              <a:ext cx="357190" cy="107157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25"/>
          <p:cNvGrpSpPr/>
          <p:nvPr/>
        </p:nvGrpSpPr>
        <p:grpSpPr>
          <a:xfrm>
            <a:off x="3500462" y="2071678"/>
            <a:ext cx="2928958" cy="928694"/>
            <a:chOff x="3500462" y="2071678"/>
            <a:chExt cx="2928958" cy="928694"/>
          </a:xfrm>
        </p:grpSpPr>
        <p:sp>
          <p:nvSpPr>
            <p:cNvPr id="5" name="矩形 4"/>
            <p:cNvSpPr/>
            <p:nvPr/>
          </p:nvSpPr>
          <p:spPr>
            <a:xfrm>
              <a:off x="3500462" y="2428868"/>
              <a:ext cx="2928958" cy="5715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组件 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( </a:t>
              </a:r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TOP.ui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)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直角上箭头 14"/>
            <p:cNvSpPr/>
            <p:nvPr/>
          </p:nvSpPr>
          <p:spPr>
            <a:xfrm rot="10800000" flipH="1">
              <a:off x="4000528" y="2071678"/>
              <a:ext cx="928694" cy="357190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7215238" y="1714488"/>
            <a:ext cx="1071538" cy="5715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登录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15238" y="2428868"/>
            <a:ext cx="1071538" cy="5715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购物车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15238" y="3143248"/>
            <a:ext cx="1071538" cy="5715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>
            <a:stCxn id="5" idx="3"/>
            <a:endCxn id="16" idx="1"/>
          </p:cNvCxnSpPr>
          <p:nvPr/>
        </p:nvCxnSpPr>
        <p:spPr>
          <a:xfrm flipV="1">
            <a:off x="6429420" y="2000240"/>
            <a:ext cx="785818" cy="714380"/>
          </a:xfrm>
          <a:prstGeom prst="straightConnector1">
            <a:avLst/>
          </a:prstGeom>
          <a:ln w="57150">
            <a:prstDash val="sysDash"/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7" idx="1"/>
          </p:cNvCxnSpPr>
          <p:nvPr/>
        </p:nvCxnSpPr>
        <p:spPr>
          <a:xfrm>
            <a:off x="6500858" y="2714620"/>
            <a:ext cx="714380" cy="1588"/>
          </a:xfrm>
          <a:prstGeom prst="straightConnector1">
            <a:avLst/>
          </a:prstGeom>
          <a:ln w="57150">
            <a:prstDash val="sysDash"/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3"/>
            <a:endCxn id="18" idx="1"/>
          </p:cNvCxnSpPr>
          <p:nvPr/>
        </p:nvCxnSpPr>
        <p:spPr>
          <a:xfrm>
            <a:off x="6429420" y="2714620"/>
            <a:ext cx="785818" cy="714380"/>
          </a:xfrm>
          <a:prstGeom prst="straightConnector1">
            <a:avLst/>
          </a:prstGeom>
          <a:ln w="57150">
            <a:prstDash val="sysDash"/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6" grpId="0" build="allAtOnce" animBg="1"/>
      <p:bldP spid="17" grpId="0" build="allAtOnce" animBg="1"/>
      <p:bldP spid="18" grpId="0" build="allAtOnce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2.5.2 </a:t>
            </a:r>
            <a:r>
              <a:rPr lang="zh-CN" altLang="en-US" dirty="0" smtClean="0"/>
              <a:t>除此之外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SDK </a:t>
            </a:r>
            <a:r>
              <a:rPr lang="zh-CN" altLang="en-US" dirty="0" smtClean="0"/>
              <a:t>和组件的版本管理</a:t>
            </a:r>
            <a:endParaRPr lang="en-US" altLang="zh-CN" dirty="0" smtClean="0"/>
          </a:p>
          <a:p>
            <a:r>
              <a:rPr lang="en-US" altLang="zh-CN" dirty="0" smtClean="0"/>
              <a:t>SDK </a:t>
            </a:r>
            <a:r>
              <a:rPr lang="zh-CN" altLang="en-US" dirty="0" smtClean="0"/>
              <a:t>自动更新</a:t>
            </a:r>
            <a:endParaRPr lang="en-US" altLang="zh-CN" dirty="0" smtClean="0"/>
          </a:p>
          <a:p>
            <a:r>
              <a:rPr lang="zh-CN" altLang="en-US" dirty="0" smtClean="0"/>
              <a:t>数据回流与分析</a:t>
            </a:r>
            <a:endParaRPr lang="en-US" altLang="zh-CN" dirty="0" smtClean="0"/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45366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装修的本质</a:t>
            </a:r>
            <a:endParaRPr lang="en-US" dirty="0"/>
          </a:p>
        </p:txBody>
      </p:sp>
      <p:sp>
        <p:nvSpPr>
          <p:cNvPr id="3" name="对角圆角矩形 2"/>
          <p:cNvSpPr/>
          <p:nvPr/>
        </p:nvSpPr>
        <p:spPr>
          <a:xfrm>
            <a:off x="1043608" y="4592161"/>
            <a:ext cx="7056784" cy="1368152"/>
          </a:xfrm>
          <a:prstGeom prst="round2DiagRect">
            <a:avLst/>
          </a:prstGeom>
          <a:solidFill>
            <a:srgbClr val="0C9E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店铺平台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1043608" y="1916832"/>
            <a:ext cx="5040560" cy="2520280"/>
          </a:xfrm>
          <a:prstGeom prst="round2DiagRect">
            <a:avLst>
              <a:gd name="adj1" fmla="val 918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3200" dirty="0" smtClean="0">
                <a:solidFill>
                  <a:srgbClr val="0097CC"/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endParaRPr lang="en-US" altLang="zh-CN" sz="3200" dirty="0" smtClean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6228184" y="1916832"/>
            <a:ext cx="1872208" cy="2520280"/>
          </a:xfrm>
          <a:prstGeom prst="round2DiagRect">
            <a:avLst>
              <a:gd name="adj1" fmla="val 8960"/>
              <a:gd name="adj2" fmla="val 0"/>
            </a:avLst>
          </a:prstGeom>
          <a:solidFill>
            <a:srgbClr val="91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31640" y="2132856"/>
            <a:ext cx="2088232" cy="104411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HTML</a:t>
            </a: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/CSS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707904" y="2132856"/>
            <a:ext cx="2088232" cy="104411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JS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842454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2.5.3 </a:t>
            </a:r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f</a:t>
            </a:r>
            <a:r>
              <a:rPr lang="en-US" altLang="zh-CN" dirty="0" err="1" smtClean="0">
                <a:hlinkClick r:id="rId3"/>
              </a:rPr>
              <a:t>acebook</a:t>
            </a:r>
            <a:endParaRPr lang="en-US" altLang="zh-CN" dirty="0" smtClean="0"/>
          </a:p>
          <a:p>
            <a:r>
              <a:rPr lang="en-US" altLang="zh-CN" dirty="0" err="1" smtClean="0">
                <a:hlinkClick r:id="rId4"/>
              </a:rPr>
              <a:t>oauth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kissy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self updating scripts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040889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74642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 smtClean="0">
                <a:solidFill>
                  <a:schemeClr val="accent3"/>
                </a:solidFill>
              </a:rPr>
              <a:t>完</a:t>
            </a:r>
            <a:r>
              <a:rPr lang="en-US" altLang="zh-CN" sz="8000" dirty="0" smtClean="0"/>
              <a:t/>
            </a:r>
            <a:br>
              <a:rPr lang="en-US" altLang="zh-CN" sz="8000" dirty="0" smtClean="0"/>
            </a:br>
            <a:r>
              <a:rPr lang="en-US" altLang="zh-CN" sz="8000" dirty="0" smtClean="0"/>
              <a:t>Q&amp;A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6076455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装修的本质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731567"/>
            <a:ext cx="8032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6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6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内容管理系统</a:t>
            </a:r>
            <a:endParaRPr lang="zh-CN" altLang="en-US" sz="60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453267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开放装修的历程：第一阶段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14644" y="663965"/>
            <a:ext cx="2749844" cy="110885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对角圆角矩形 16"/>
          <p:cNvSpPr/>
          <p:nvPr/>
        </p:nvSpPr>
        <p:spPr>
          <a:xfrm>
            <a:off x="1043608" y="4592161"/>
            <a:ext cx="7056784" cy="1368152"/>
          </a:xfrm>
          <a:prstGeom prst="round2DiagRect">
            <a:avLst/>
          </a:prstGeom>
          <a:solidFill>
            <a:srgbClr val="0C9E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店铺平台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对角圆角矩形 17"/>
          <p:cNvSpPr/>
          <p:nvPr/>
        </p:nvSpPr>
        <p:spPr>
          <a:xfrm>
            <a:off x="1043608" y="1916832"/>
            <a:ext cx="5040560" cy="2520280"/>
          </a:xfrm>
          <a:prstGeom prst="round2DiagRect">
            <a:avLst>
              <a:gd name="adj1" fmla="val 918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3200" dirty="0" smtClean="0">
                <a:solidFill>
                  <a:srgbClr val="0097CC"/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endParaRPr lang="en-US" altLang="zh-CN" sz="3200" dirty="0" smtClean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solidFill>
                <a:srgbClr val="0097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对角圆角矩形 18"/>
          <p:cNvSpPr/>
          <p:nvPr/>
        </p:nvSpPr>
        <p:spPr>
          <a:xfrm>
            <a:off x="6228184" y="1916832"/>
            <a:ext cx="1872208" cy="2520280"/>
          </a:xfrm>
          <a:prstGeom prst="round2DiagRect">
            <a:avLst>
              <a:gd name="adj1" fmla="val 8960"/>
              <a:gd name="adj2" fmla="val 0"/>
            </a:avLst>
          </a:prstGeom>
          <a:solidFill>
            <a:srgbClr val="91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卖家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331640" y="2132856"/>
            <a:ext cx="2088232" cy="122413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HTML</a:t>
            </a: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/CSS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07904" y="2132856"/>
            <a:ext cx="2088232" cy="1224136"/>
          </a:xfrm>
          <a:prstGeom prst="roundRect">
            <a:avLst/>
          </a:prstGeom>
          <a:solidFill>
            <a:srgbClr val="91B44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JS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74155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149080"/>
            <a:ext cx="7772400" cy="1362075"/>
          </a:xfrm>
        </p:spPr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数据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店铺装修</a:t>
            </a:r>
            <a:endParaRPr lang="en-US" dirty="0"/>
          </a:p>
        </p:txBody>
      </p:sp>
      <p:pic>
        <p:nvPicPr>
          <p:cNvPr id="5" name="Picture 2" descr="C:\Users\fool2fish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418" y="1196752"/>
            <a:ext cx="380202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699438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沉鱼的风格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5676</TotalTime>
  <Words>2238</Words>
  <Application>Microsoft Office PowerPoint</Application>
  <PresentationFormat>全屏显示(4:3)</PresentationFormat>
  <Paragraphs>460</Paragraphs>
  <Slides>61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沉鱼的风格</vt:lpstr>
      <vt:lpstr>淘宝开放产品前端实践</vt:lpstr>
      <vt:lpstr>1. 店铺装修</vt:lpstr>
      <vt:lpstr>关于作者</vt:lpstr>
      <vt:lpstr>1.1 概要</vt:lpstr>
      <vt:lpstr>店铺装修</vt:lpstr>
      <vt:lpstr>装修的本质</vt:lpstr>
      <vt:lpstr>装修的本质</vt:lpstr>
      <vt:lpstr>开放装修的历程：第一阶段</vt:lpstr>
      <vt:lpstr>1.2 数据</vt:lpstr>
      <vt:lpstr>模块化</vt:lpstr>
      <vt:lpstr>数据的形式</vt:lpstr>
      <vt:lpstr>数据的编辑方式</vt:lpstr>
      <vt:lpstr>数据的编辑方式</vt:lpstr>
      <vt:lpstr>开放装修的历程：第二阶段</vt:lpstr>
      <vt:lpstr>1.3 展现</vt:lpstr>
      <vt:lpstr>魔高一丈</vt:lpstr>
      <vt:lpstr>魔高一丈</vt:lpstr>
      <vt:lpstr>规范、有序</vt:lpstr>
      <vt:lpstr>规范、有序</vt:lpstr>
      <vt:lpstr>规范、有序</vt:lpstr>
      <vt:lpstr>规范、有序</vt:lpstr>
      <vt:lpstr>规范、有序</vt:lpstr>
      <vt:lpstr>开放装修的历程：第三阶段</vt:lpstr>
      <vt:lpstr>1.4 安全</vt:lpstr>
      <vt:lpstr>初现端倪的JS开放</vt:lpstr>
      <vt:lpstr>如果让设计师写JS</vt:lpstr>
      <vt:lpstr>店铺开放JS</vt:lpstr>
      <vt:lpstr>店铺开放JS</vt:lpstr>
      <vt:lpstr>店铺开放JS</vt:lpstr>
      <vt:lpstr>店铺开放JS</vt:lpstr>
      <vt:lpstr>Kissy接入</vt:lpstr>
      <vt:lpstr>不久的未来</vt:lpstr>
      <vt:lpstr>1.5 小结</vt:lpstr>
      <vt:lpstr>2 开放平台 JS SDK</vt:lpstr>
      <vt:lpstr>关于作者</vt:lpstr>
      <vt:lpstr>2.1 概要</vt:lpstr>
      <vt:lpstr>2.1.1 传统的业务模型</vt:lpstr>
      <vt:lpstr>2.1.2 开放的业务模型</vt:lpstr>
      <vt:lpstr>2.1.3 开放的动力</vt:lpstr>
      <vt:lpstr>2.1.4 关键的问题</vt:lpstr>
      <vt:lpstr>2.2 安全</vt:lpstr>
      <vt:lpstr>2.2.1 保障安全的环节</vt:lpstr>
      <vt:lpstr>2.2.2 Oauth2 授权模型</vt:lpstr>
      <vt:lpstr>2.2.3 签名</vt:lpstr>
      <vt:lpstr>2.2.4 免签名</vt:lpstr>
      <vt:lpstr>2.3 数据</vt:lpstr>
      <vt:lpstr>2.3.1 数据获取</vt:lpstr>
      <vt:lpstr>2.3.1 API调用</vt:lpstr>
      <vt:lpstr>2.3.2 API 集成授权</vt:lpstr>
      <vt:lpstr>2.3.3 真正的API调用</vt:lpstr>
      <vt:lpstr>2.4 展现</vt:lpstr>
      <vt:lpstr>2.4.1 组件分类</vt:lpstr>
      <vt:lpstr>2.4.2 代码隔离</vt:lpstr>
      <vt:lpstr>2.4.3 组件通讯</vt:lpstr>
      <vt:lpstr>2.4.3 组件通讯</vt:lpstr>
      <vt:lpstr>2.4.3 组件通讯</vt:lpstr>
      <vt:lpstr>2.5 小结</vt:lpstr>
      <vt:lpstr>2.5.1 JS SDK 总体结构</vt:lpstr>
      <vt:lpstr>2.5.2 除此之外</vt:lpstr>
      <vt:lpstr>2.5.3 参考资料</vt:lpstr>
      <vt:lpstr>完 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清羽</cp:lastModifiedBy>
  <cp:revision>782</cp:revision>
  <dcterms:modified xsi:type="dcterms:W3CDTF">2012-07-07T01:35:41Z</dcterms:modified>
</cp:coreProperties>
</file>